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22"/>
  </p:notesMasterIdLst>
  <p:handoutMasterIdLst>
    <p:handoutMasterId r:id="rId23"/>
  </p:handoutMasterIdLst>
  <p:sldIdLst>
    <p:sldId id="599" r:id="rId2"/>
    <p:sldId id="720" r:id="rId3"/>
    <p:sldId id="725" r:id="rId4"/>
    <p:sldId id="726" r:id="rId5"/>
    <p:sldId id="727" r:id="rId6"/>
    <p:sldId id="745" r:id="rId7"/>
    <p:sldId id="728" r:id="rId8"/>
    <p:sldId id="746" r:id="rId9"/>
    <p:sldId id="743" r:id="rId10"/>
    <p:sldId id="731" r:id="rId11"/>
    <p:sldId id="732" r:id="rId12"/>
    <p:sldId id="734" r:id="rId13"/>
    <p:sldId id="735" r:id="rId14"/>
    <p:sldId id="736" r:id="rId15"/>
    <p:sldId id="739" r:id="rId16"/>
    <p:sldId id="747" r:id="rId17"/>
    <p:sldId id="740" r:id="rId18"/>
    <p:sldId id="748" r:id="rId19"/>
    <p:sldId id="742" r:id="rId20"/>
    <p:sldId id="649" r:id="rId21"/>
  </p:sldIdLst>
  <p:sldSz cx="9906000" cy="6858000" type="A4"/>
  <p:notesSz cx="6985000" cy="10121900"/>
  <p:defaultTextStyle>
    <a:defPPr>
      <a:defRPr lang="de-DE"/>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854">
          <p15:clr>
            <a:srgbClr val="A4A3A4"/>
          </p15:clr>
        </p15:guide>
        <p15:guide id="2" pos="112">
          <p15:clr>
            <a:srgbClr val="A4A3A4"/>
          </p15:clr>
        </p15:guide>
      </p15:sldGuideLst>
    </p:ext>
    <p:ext uri="{2D200454-40CA-4A62-9FC3-DE9A4176ACB9}">
      <p15:notesGuideLst xmlns:p15="http://schemas.microsoft.com/office/powerpoint/2012/main">
        <p15:guide id="1" orient="horz" pos="3189">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autoAdjust="0"/>
    <p:restoredTop sz="91127" autoAdjust="0"/>
  </p:normalViewPr>
  <p:slideViewPr>
    <p:cSldViewPr snapToGrid="0">
      <p:cViewPr varScale="1">
        <p:scale>
          <a:sx n="112" d="100"/>
          <a:sy n="112" d="100"/>
        </p:scale>
        <p:origin x="1008" y="184"/>
      </p:cViewPr>
      <p:guideLst>
        <p:guide orient="horz" pos="3854"/>
        <p:guide pos="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44" d="100"/>
          <a:sy n="44" d="100"/>
        </p:scale>
        <p:origin x="-1896" y="-90"/>
      </p:cViewPr>
      <p:guideLst>
        <p:guide orient="horz" pos="3189"/>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1282E10-2C63-4345-665F-4717656553A7}"/>
              </a:ext>
            </a:extLst>
          </p:cNvPr>
          <p:cNvSpPr>
            <a:spLocks noGrp="1" noChangeArrowheads="1"/>
          </p:cNvSpPr>
          <p:nvPr>
            <p:ph type="hdr" sz="quarter"/>
          </p:nvPr>
        </p:nvSpPr>
        <p:spPr bwMode="auto">
          <a:xfrm>
            <a:off x="0" y="0"/>
            <a:ext cx="2998788" cy="544513"/>
          </a:xfrm>
          <a:prstGeom prst="rect">
            <a:avLst/>
          </a:prstGeom>
          <a:noFill/>
          <a:ln>
            <a:noFill/>
          </a:ln>
          <a:effectLst/>
        </p:spPr>
        <p:txBody>
          <a:bodyPr vert="horz" wrap="square" lIns="96605" tIns="48301" rIns="96605" bIns="48301" numCol="1" anchor="t" anchorCtr="0" compatLnSpc="1">
            <a:prstTxWarp prst="textNoShape">
              <a:avLst/>
            </a:prstTxWarp>
          </a:bodyPr>
          <a:lstStyle>
            <a:lvl1pPr algn="l" defTabSz="965200">
              <a:defRPr sz="1300" b="1">
                <a:latin typeface="Times New Roman" panose="02020603050405020304" pitchFamily="18" charset="0"/>
              </a:defRPr>
            </a:lvl1pPr>
          </a:lstStyle>
          <a:p>
            <a:pPr>
              <a:defRPr/>
            </a:pPr>
            <a:endParaRPr lang="en-US" altLang="en-US"/>
          </a:p>
        </p:txBody>
      </p:sp>
      <p:sp>
        <p:nvSpPr>
          <p:cNvPr id="61443" name="Rectangle 3">
            <a:extLst>
              <a:ext uri="{FF2B5EF4-FFF2-40B4-BE49-F238E27FC236}">
                <a16:creationId xmlns:a16="http://schemas.microsoft.com/office/drawing/2014/main" id="{E5DAD1CB-18C6-B39F-EB5C-C92B6B3972A7}"/>
              </a:ext>
            </a:extLst>
          </p:cNvPr>
          <p:cNvSpPr>
            <a:spLocks noGrp="1" noChangeArrowheads="1"/>
          </p:cNvSpPr>
          <p:nvPr>
            <p:ph type="dt" sz="quarter" idx="1"/>
          </p:nvPr>
        </p:nvSpPr>
        <p:spPr bwMode="auto">
          <a:xfrm>
            <a:off x="3946525" y="0"/>
            <a:ext cx="2998788" cy="544513"/>
          </a:xfrm>
          <a:prstGeom prst="rect">
            <a:avLst/>
          </a:prstGeom>
          <a:noFill/>
          <a:ln>
            <a:noFill/>
          </a:ln>
          <a:effectLst/>
        </p:spPr>
        <p:txBody>
          <a:bodyPr vert="horz" wrap="square" lIns="96605" tIns="48301" rIns="96605" bIns="48301" numCol="1" anchor="t" anchorCtr="0" compatLnSpc="1">
            <a:prstTxWarp prst="textNoShape">
              <a:avLst/>
            </a:prstTxWarp>
          </a:bodyPr>
          <a:lstStyle>
            <a:lvl1pPr algn="r" defTabSz="965200">
              <a:defRPr sz="1300" b="1">
                <a:latin typeface="Times New Roman" panose="02020603050405020304" pitchFamily="18" charset="0"/>
              </a:defRPr>
            </a:lvl1pPr>
          </a:lstStyle>
          <a:p>
            <a:pPr>
              <a:defRPr/>
            </a:pPr>
            <a:endParaRPr lang="en-US" altLang="en-US"/>
          </a:p>
        </p:txBody>
      </p:sp>
      <p:sp>
        <p:nvSpPr>
          <p:cNvPr id="61444" name="Rectangle 4">
            <a:extLst>
              <a:ext uri="{FF2B5EF4-FFF2-40B4-BE49-F238E27FC236}">
                <a16:creationId xmlns:a16="http://schemas.microsoft.com/office/drawing/2014/main" id="{FF0045B0-B53F-DFDE-7371-9B8E0ADEC321}"/>
              </a:ext>
            </a:extLst>
          </p:cNvPr>
          <p:cNvSpPr>
            <a:spLocks noGrp="1" noChangeArrowheads="1"/>
          </p:cNvSpPr>
          <p:nvPr>
            <p:ph type="ftr" sz="quarter" idx="2"/>
          </p:nvPr>
        </p:nvSpPr>
        <p:spPr bwMode="auto">
          <a:xfrm>
            <a:off x="0" y="9577388"/>
            <a:ext cx="2998788" cy="544512"/>
          </a:xfrm>
          <a:prstGeom prst="rect">
            <a:avLst/>
          </a:prstGeom>
          <a:noFill/>
          <a:ln>
            <a:noFill/>
          </a:ln>
          <a:effectLst/>
        </p:spPr>
        <p:txBody>
          <a:bodyPr vert="horz" wrap="square" lIns="96605" tIns="48301" rIns="96605" bIns="48301" numCol="1" anchor="b" anchorCtr="0" compatLnSpc="1">
            <a:prstTxWarp prst="textNoShape">
              <a:avLst/>
            </a:prstTxWarp>
          </a:bodyPr>
          <a:lstStyle>
            <a:lvl1pPr algn="l" defTabSz="965200">
              <a:defRPr sz="1300" b="1">
                <a:latin typeface="Times New Roman" panose="02020603050405020304" pitchFamily="18" charset="0"/>
              </a:defRPr>
            </a:lvl1pPr>
          </a:lstStyle>
          <a:p>
            <a:pPr>
              <a:defRPr/>
            </a:pPr>
            <a:endParaRPr lang="en-US" altLang="en-US"/>
          </a:p>
        </p:txBody>
      </p:sp>
      <p:sp>
        <p:nvSpPr>
          <p:cNvPr id="61445" name="Rectangle 5">
            <a:extLst>
              <a:ext uri="{FF2B5EF4-FFF2-40B4-BE49-F238E27FC236}">
                <a16:creationId xmlns:a16="http://schemas.microsoft.com/office/drawing/2014/main" id="{4610B572-420F-8DDF-107D-5908DBEFFD86}"/>
              </a:ext>
            </a:extLst>
          </p:cNvPr>
          <p:cNvSpPr>
            <a:spLocks noGrp="1" noChangeArrowheads="1"/>
          </p:cNvSpPr>
          <p:nvPr>
            <p:ph type="sldNum" sz="quarter" idx="3"/>
          </p:nvPr>
        </p:nvSpPr>
        <p:spPr bwMode="auto">
          <a:xfrm>
            <a:off x="3946525" y="9577388"/>
            <a:ext cx="2998788" cy="544512"/>
          </a:xfrm>
          <a:prstGeom prst="rect">
            <a:avLst/>
          </a:prstGeom>
          <a:noFill/>
          <a:ln>
            <a:noFill/>
          </a:ln>
          <a:effectLst/>
        </p:spPr>
        <p:txBody>
          <a:bodyPr vert="horz" wrap="square" lIns="96605" tIns="48301" rIns="96605" bIns="48301" numCol="1" anchor="b" anchorCtr="0" compatLnSpc="1">
            <a:prstTxWarp prst="textNoShape">
              <a:avLst/>
            </a:prstTxWarp>
          </a:bodyPr>
          <a:lstStyle>
            <a:lvl1pPr algn="r" defTabSz="965200">
              <a:defRPr sz="1300" b="1">
                <a:latin typeface="Times New Roman" panose="02020603050405020304" pitchFamily="18" charset="0"/>
              </a:defRPr>
            </a:lvl1pPr>
          </a:lstStyle>
          <a:p>
            <a:pPr>
              <a:defRPr/>
            </a:pPr>
            <a:fld id="{F1AD792F-BE84-4E43-8E99-E12DC551F67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BE60A04-E201-4466-7AD8-3F3C3F7CB036}"/>
              </a:ext>
            </a:extLst>
          </p:cNvPr>
          <p:cNvSpPr>
            <a:spLocks noGrp="1" noChangeArrowheads="1"/>
          </p:cNvSpPr>
          <p:nvPr>
            <p:ph type="hdr" sz="quarter"/>
          </p:nvPr>
        </p:nvSpPr>
        <p:spPr bwMode="auto">
          <a:xfrm>
            <a:off x="0" y="0"/>
            <a:ext cx="2998788" cy="544513"/>
          </a:xfrm>
          <a:prstGeom prst="rect">
            <a:avLst/>
          </a:prstGeom>
          <a:noFill/>
          <a:ln>
            <a:noFill/>
          </a:ln>
          <a:effectLst/>
        </p:spPr>
        <p:txBody>
          <a:bodyPr vert="horz" wrap="square" lIns="96605" tIns="48301" rIns="96605" bIns="48301" numCol="1" anchor="t" anchorCtr="0" compatLnSpc="1">
            <a:prstTxWarp prst="textNoShape">
              <a:avLst/>
            </a:prstTxWarp>
          </a:bodyPr>
          <a:lstStyle>
            <a:lvl1pPr algn="l" defTabSz="965200">
              <a:defRPr sz="1300" b="1">
                <a:latin typeface="Times New Roman" panose="02020603050405020304" pitchFamily="18" charset="0"/>
              </a:defRPr>
            </a:lvl1pPr>
          </a:lstStyle>
          <a:p>
            <a:pPr>
              <a:defRPr/>
            </a:pPr>
            <a:endParaRPr lang="en-US" altLang="en-US"/>
          </a:p>
        </p:txBody>
      </p:sp>
      <p:sp>
        <p:nvSpPr>
          <p:cNvPr id="63491" name="Rectangle 3">
            <a:extLst>
              <a:ext uri="{FF2B5EF4-FFF2-40B4-BE49-F238E27FC236}">
                <a16:creationId xmlns:a16="http://schemas.microsoft.com/office/drawing/2014/main" id="{3FE7FDC9-1E32-BE07-3760-CAC3908DF15E}"/>
              </a:ext>
            </a:extLst>
          </p:cNvPr>
          <p:cNvSpPr>
            <a:spLocks noGrp="1" noChangeArrowheads="1"/>
          </p:cNvSpPr>
          <p:nvPr>
            <p:ph type="dt" idx="1"/>
          </p:nvPr>
        </p:nvSpPr>
        <p:spPr bwMode="auto">
          <a:xfrm>
            <a:off x="3946525" y="0"/>
            <a:ext cx="2998788" cy="544513"/>
          </a:xfrm>
          <a:prstGeom prst="rect">
            <a:avLst/>
          </a:prstGeom>
          <a:noFill/>
          <a:ln>
            <a:noFill/>
          </a:ln>
          <a:effectLst/>
        </p:spPr>
        <p:txBody>
          <a:bodyPr vert="horz" wrap="square" lIns="96605" tIns="48301" rIns="96605" bIns="48301" numCol="1" anchor="t" anchorCtr="0" compatLnSpc="1">
            <a:prstTxWarp prst="textNoShape">
              <a:avLst/>
            </a:prstTxWarp>
          </a:bodyPr>
          <a:lstStyle>
            <a:lvl1pPr algn="r" defTabSz="965200">
              <a:defRPr sz="1300" b="1">
                <a:latin typeface="Times New Roman" panose="02020603050405020304" pitchFamily="18" charset="0"/>
              </a:defRPr>
            </a:lvl1pPr>
          </a:lstStyle>
          <a:p>
            <a:pPr>
              <a:defRPr/>
            </a:pPr>
            <a:endParaRPr lang="en-US" altLang="en-US"/>
          </a:p>
        </p:txBody>
      </p:sp>
      <p:sp>
        <p:nvSpPr>
          <p:cNvPr id="11268" name="Rectangle 4">
            <a:extLst>
              <a:ext uri="{FF2B5EF4-FFF2-40B4-BE49-F238E27FC236}">
                <a16:creationId xmlns:a16="http://schemas.microsoft.com/office/drawing/2014/main" id="{976D834A-443A-7EB7-799E-8AFD56F3A1D7}"/>
              </a:ext>
            </a:extLst>
          </p:cNvPr>
          <p:cNvSpPr>
            <a:spLocks noGrp="1" noRot="1" noChangeAspect="1" noChangeArrowheads="1" noTextEdit="1"/>
          </p:cNvSpPr>
          <p:nvPr>
            <p:ph type="sldImg" idx="2"/>
          </p:nvPr>
        </p:nvSpPr>
        <p:spPr bwMode="auto">
          <a:xfrm>
            <a:off x="757238" y="777875"/>
            <a:ext cx="5511800" cy="38163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a:extLst>
              <a:ext uri="{FF2B5EF4-FFF2-40B4-BE49-F238E27FC236}">
                <a16:creationId xmlns:a16="http://schemas.microsoft.com/office/drawing/2014/main" id="{B2E94FA0-89B6-40EE-907C-9A3F36013A0B}"/>
              </a:ext>
            </a:extLst>
          </p:cNvPr>
          <p:cNvSpPr>
            <a:spLocks noGrp="1" noChangeArrowheads="1"/>
          </p:cNvSpPr>
          <p:nvPr>
            <p:ph type="body" sz="quarter" idx="3"/>
          </p:nvPr>
        </p:nvSpPr>
        <p:spPr bwMode="auto">
          <a:xfrm>
            <a:off x="946150" y="4826000"/>
            <a:ext cx="5132388" cy="4518025"/>
          </a:xfrm>
          <a:prstGeom prst="rect">
            <a:avLst/>
          </a:prstGeom>
          <a:noFill/>
          <a:ln>
            <a:noFill/>
          </a:ln>
          <a:effectLst/>
        </p:spPr>
        <p:txBody>
          <a:bodyPr vert="horz" wrap="square" lIns="96605" tIns="48301" rIns="96605" bIns="48301" numCol="1" anchor="t" anchorCtr="0" compatLnSpc="1">
            <a:prstTxWarp prst="textNoShape">
              <a:avLst/>
            </a:prstTxWarp>
          </a:bodyPr>
          <a:lstStyle/>
          <a:p>
            <a:pPr lvl="0"/>
            <a:r>
              <a:rPr lang="de-DE" altLang="en-US" noProof="0"/>
              <a:t>Click to edit Master text styles</a:t>
            </a:r>
          </a:p>
          <a:p>
            <a:pPr lvl="1"/>
            <a:r>
              <a:rPr lang="de-DE" altLang="en-US" noProof="0"/>
              <a:t>Second level</a:t>
            </a:r>
          </a:p>
          <a:p>
            <a:pPr lvl="2"/>
            <a:r>
              <a:rPr lang="de-DE" altLang="en-US" noProof="0"/>
              <a:t>Third level</a:t>
            </a:r>
          </a:p>
          <a:p>
            <a:pPr lvl="3"/>
            <a:r>
              <a:rPr lang="de-DE" altLang="en-US" noProof="0"/>
              <a:t>Fourth level</a:t>
            </a:r>
          </a:p>
          <a:p>
            <a:pPr lvl="4"/>
            <a:r>
              <a:rPr lang="de-DE" altLang="en-US" noProof="0"/>
              <a:t>Fifth level</a:t>
            </a:r>
          </a:p>
        </p:txBody>
      </p:sp>
      <p:sp>
        <p:nvSpPr>
          <p:cNvPr id="63494" name="Rectangle 6">
            <a:extLst>
              <a:ext uri="{FF2B5EF4-FFF2-40B4-BE49-F238E27FC236}">
                <a16:creationId xmlns:a16="http://schemas.microsoft.com/office/drawing/2014/main" id="{8F78D498-40F0-F31A-661B-ADD1268942EB}"/>
              </a:ext>
            </a:extLst>
          </p:cNvPr>
          <p:cNvSpPr>
            <a:spLocks noGrp="1" noChangeArrowheads="1"/>
          </p:cNvSpPr>
          <p:nvPr>
            <p:ph type="ftr" sz="quarter" idx="4"/>
          </p:nvPr>
        </p:nvSpPr>
        <p:spPr bwMode="auto">
          <a:xfrm>
            <a:off x="0" y="9577388"/>
            <a:ext cx="2998788" cy="544512"/>
          </a:xfrm>
          <a:prstGeom prst="rect">
            <a:avLst/>
          </a:prstGeom>
          <a:noFill/>
          <a:ln>
            <a:noFill/>
          </a:ln>
          <a:effectLst/>
        </p:spPr>
        <p:txBody>
          <a:bodyPr vert="horz" wrap="square" lIns="96605" tIns="48301" rIns="96605" bIns="48301" numCol="1" anchor="b" anchorCtr="0" compatLnSpc="1">
            <a:prstTxWarp prst="textNoShape">
              <a:avLst/>
            </a:prstTxWarp>
          </a:bodyPr>
          <a:lstStyle>
            <a:lvl1pPr algn="l" defTabSz="965200">
              <a:defRPr sz="1300" b="1">
                <a:latin typeface="Times New Roman" panose="02020603050405020304" pitchFamily="18" charset="0"/>
              </a:defRPr>
            </a:lvl1pPr>
          </a:lstStyle>
          <a:p>
            <a:pPr>
              <a:defRPr/>
            </a:pPr>
            <a:endParaRPr lang="en-US" altLang="en-US"/>
          </a:p>
        </p:txBody>
      </p:sp>
      <p:sp>
        <p:nvSpPr>
          <p:cNvPr id="63495" name="Rectangle 7">
            <a:extLst>
              <a:ext uri="{FF2B5EF4-FFF2-40B4-BE49-F238E27FC236}">
                <a16:creationId xmlns:a16="http://schemas.microsoft.com/office/drawing/2014/main" id="{99FC273A-450E-C1A7-0782-074AA0488036}"/>
              </a:ext>
            </a:extLst>
          </p:cNvPr>
          <p:cNvSpPr>
            <a:spLocks noGrp="1" noChangeArrowheads="1"/>
          </p:cNvSpPr>
          <p:nvPr>
            <p:ph type="sldNum" sz="quarter" idx="5"/>
          </p:nvPr>
        </p:nvSpPr>
        <p:spPr bwMode="auto">
          <a:xfrm>
            <a:off x="3946525" y="9577388"/>
            <a:ext cx="2998788" cy="544512"/>
          </a:xfrm>
          <a:prstGeom prst="rect">
            <a:avLst/>
          </a:prstGeom>
          <a:noFill/>
          <a:ln>
            <a:noFill/>
          </a:ln>
          <a:effectLst/>
        </p:spPr>
        <p:txBody>
          <a:bodyPr vert="horz" wrap="square" lIns="96605" tIns="48301" rIns="96605" bIns="48301" numCol="1" anchor="b" anchorCtr="0" compatLnSpc="1">
            <a:prstTxWarp prst="textNoShape">
              <a:avLst/>
            </a:prstTxWarp>
          </a:bodyPr>
          <a:lstStyle>
            <a:lvl1pPr algn="r" defTabSz="965200">
              <a:defRPr sz="1300" b="1">
                <a:latin typeface="Times New Roman" panose="02020603050405020304" pitchFamily="18" charset="0"/>
              </a:defRPr>
            </a:lvl1pPr>
          </a:lstStyle>
          <a:p>
            <a:pPr>
              <a:defRPr/>
            </a:pPr>
            <a:fld id="{203163D7-0D99-B04D-8243-EEE4F1F0B8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F8538FF4-761E-31B2-72DB-F74A030FB79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E19450C6-E96E-38DA-BE49-F89E31964E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Good afternoon everyone, and nice to see some of you again after 3 months. My name is </a:t>
            </a:r>
            <a:r>
              <a:rPr lang="en-US" altLang="zh-CN" dirty="0" err="1"/>
              <a:t>Zehao</a:t>
            </a:r>
            <a:r>
              <a:rPr lang="en-US" altLang="zh-CN" dirty="0"/>
              <a:t> Zhang and the topic of my thesis is enhancing the ….. With GML. I would like to express my great thanks to </a:t>
            </a:r>
            <a:r>
              <a:rPr lang="en-US" altLang="zh-CN" dirty="0" err="1"/>
              <a:t>Weijie</a:t>
            </a:r>
            <a:r>
              <a:rPr lang="en-US" altLang="zh-CN" dirty="0"/>
              <a:t> and Alberto for all the guidance.</a:t>
            </a:r>
            <a:endParaRPr lang="zh-CN" altLang="zh-CN" dirty="0"/>
          </a:p>
        </p:txBody>
      </p:sp>
      <p:sp>
        <p:nvSpPr>
          <p:cNvPr id="14340" name="Slide Number Placeholder 3">
            <a:extLst>
              <a:ext uri="{FF2B5EF4-FFF2-40B4-BE49-F238E27FC236}">
                <a16:creationId xmlns:a16="http://schemas.microsoft.com/office/drawing/2014/main" id="{89C96788-380B-5A5D-C63C-E3F9CA0EB6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a:t>
            </a:fld>
            <a:endParaRPr lang="en-US" altLang="en-US" sz="13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0250-02F4-A7B5-E362-B457EBA7183B}"/>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3DA559E-2796-2E4B-1FAB-1CE4B8DE1FC8}"/>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F7190CAD-5213-68F4-2020-CA81C3CCD4A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So for the above three kinds of evaluation metrics, we take the details as follows: ML utility metrics like MAPE and F1-score assess predictive performance are obtained by the average results on different common models. Statistical metrics evaluate data similarity, and privacy metrics, including NNDR and DCR, measure protection against re-identification, they are from the evaluation framework hat created by </a:t>
            </a:r>
            <a:r>
              <a:rPr lang="en-US" altLang="zh-CN" dirty="0" err="1"/>
              <a:t>Weijie</a:t>
            </a:r>
            <a:r>
              <a:rPr lang="en-US" altLang="zh-CN" dirty="0"/>
              <a:t> and Karoline, who is not here. But I really thank them a lot to make my life easier.</a:t>
            </a:r>
          </a:p>
          <a:p>
            <a:endParaRPr lang="en-US" altLang="zh-CN" dirty="0"/>
          </a:p>
          <a:p>
            <a:endParaRPr lang="en-US" altLang="zh-CN" dirty="0"/>
          </a:p>
        </p:txBody>
      </p:sp>
      <p:sp>
        <p:nvSpPr>
          <p:cNvPr id="14340" name="Slide Number Placeholder 3">
            <a:extLst>
              <a:ext uri="{FF2B5EF4-FFF2-40B4-BE49-F238E27FC236}">
                <a16:creationId xmlns:a16="http://schemas.microsoft.com/office/drawing/2014/main" id="{39CC2ADC-FDF0-9E5E-C381-8EFD02F679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10</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07171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FFD45-ECF2-C050-4D93-E5DFF5C684AB}"/>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0F8DFE9-89F3-9B45-C0D2-B7A00D8D993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F62EDC1C-962B-7DB2-6CB4-4A080847D3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Before I show you the results of my experiments, I will do a brief introduction about all datasets and some processing process to evaluate the results. The same series of experiments are conducted on five different datasets that vary in size, feature number and task type. And according to my observation, I found there exist some outliers that generated during the sampling stage, it occurs due to the noise in tail part of the gaussian distribution that might be relatively large to produce the outlier, which is due to the mechanism and can hardly be avoided. And I define the outlier as the </a:t>
            </a:r>
            <a:r>
              <a:rPr lang="en-US" altLang="zh-CN" dirty="0" err="1"/>
              <a:t>min_value</a:t>
            </a:r>
            <a:r>
              <a:rPr lang="en-US" altLang="zh-CN" dirty="0"/>
              <a:t> – std or </a:t>
            </a:r>
            <a:r>
              <a:rPr lang="en-US" altLang="zh-CN" dirty="0" err="1"/>
              <a:t>max_value</a:t>
            </a:r>
            <a:r>
              <a:rPr lang="en-US" altLang="zh-CN" dirty="0"/>
              <a:t> + std. I took two methods to deal with these outliers, one is to replace it with the median in original dataset and the other is to remove it from synthetic dataset.  So for each synthetic dataset, we will do the evaluation for three times including the unprocessed one and two processed ones.</a:t>
            </a:r>
            <a:br>
              <a:rPr lang="en-US" altLang="zh-CN" dirty="0"/>
            </a:br>
            <a:br>
              <a:rPr lang="en-US" altLang="zh-CN" dirty="0"/>
            </a:br>
            <a:endParaRPr lang="en-US" altLang="zh-CN" dirty="0"/>
          </a:p>
        </p:txBody>
      </p:sp>
      <p:sp>
        <p:nvSpPr>
          <p:cNvPr id="14340" name="Slide Number Placeholder 3">
            <a:extLst>
              <a:ext uri="{FF2B5EF4-FFF2-40B4-BE49-F238E27FC236}">
                <a16:creationId xmlns:a16="http://schemas.microsoft.com/office/drawing/2014/main" id="{AD8FA208-4C5D-0337-00F7-3562B272CB6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95360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D11BF-6D84-76C4-E79C-1B8B282F613C}"/>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BA430B9A-FD16-D3A3-E999-F1D9599D36BD}"/>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3B244C77-46EC-2018-C5D1-3057C934C05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“This slide illustrates the impact of noise on the number of outliers generated. As you can see, the number of outliers increases with the noise multiplier, which </a:t>
            </a:r>
            <a:r>
              <a:rPr lang="en-US" altLang="zh-CN" dirty="0" err="1"/>
              <a:t>fullfills</a:t>
            </a:r>
            <a:r>
              <a:rPr lang="en-US" altLang="zh-CN" dirty="0"/>
              <a:t> the expectation. With more noise added, the synthetic dataset can be somehow affected</a:t>
            </a:r>
          </a:p>
        </p:txBody>
      </p:sp>
      <p:sp>
        <p:nvSpPr>
          <p:cNvPr id="14340" name="Slide Number Placeholder 3">
            <a:extLst>
              <a:ext uri="{FF2B5EF4-FFF2-40B4-BE49-F238E27FC236}">
                <a16:creationId xmlns:a16="http://schemas.microsoft.com/office/drawing/2014/main" id="{BB4E0963-DE10-659A-4863-81C92CC43D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99476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F15C0-C484-B7C5-FCA5-7B19CC12E2E9}"/>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0A68F117-238C-13E3-41AB-BC098804986F}"/>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88C0B94A-DBCF-7BBB-EED8-9FC84F5F371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“Here, you can see the performance metrics for unprocessed, replaced, and removed datasets. The processed dataset shows better performance than the unprocessed one and two processed datasets follow the same trend in performance. Especially when the noise is at a low level, the outlier highly affect the utility of synthetic dataset, which makes sense. Because when the noise is weak, the distribution will be quite similar to the original one due to the superior performance of Tabula, then the outlier will make the feature distribution away from the original distribution.</a:t>
            </a:r>
          </a:p>
        </p:txBody>
      </p:sp>
      <p:sp>
        <p:nvSpPr>
          <p:cNvPr id="14340" name="Slide Number Placeholder 3">
            <a:extLst>
              <a:ext uri="{FF2B5EF4-FFF2-40B4-BE49-F238E27FC236}">
                <a16:creationId xmlns:a16="http://schemas.microsoft.com/office/drawing/2014/main" id="{DEB52CFE-897C-753A-1030-2D3ED662DE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836035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3905-A298-45A4-9C88-8CECD90668B7}"/>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EC426A8-514E-41A9-AE77-E0EC4BC5A973}"/>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785DF28D-0B2E-2F3B-E7C0-A88D6951BD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14340" name="Slide Number Placeholder 3">
            <a:extLst>
              <a:ext uri="{FF2B5EF4-FFF2-40B4-BE49-F238E27FC236}">
                <a16:creationId xmlns:a16="http://schemas.microsoft.com/office/drawing/2014/main" id="{754A42FB-0587-0D96-78B8-1E37A94A37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60991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28F2-AA26-B4CC-3747-AFC7850A8A68}"/>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6DE2253-3ED7-DF9A-9AD6-23E24815B916}"/>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FD1E7AC-39FD-A412-C8B6-1AC862A1124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above is just an example of the evaluation pipeline for each dataset</a:t>
            </a:r>
          </a:p>
          <a:p>
            <a:r>
              <a:rPr lang="en-US" altLang="zh-CN" dirty="0"/>
              <a:t>In this discussion, we focus on the observed trends and insights derived from evaluating the DP-Tabula model with varying noise strengths.</a:t>
            </a:r>
          </a:p>
          <a:p>
            <a:r>
              <a:rPr lang="en-US" altLang="zh-CN" dirty="0"/>
              <a:t>First, we observe that the number of outliers increases proportionally with the strength of noise added during training. This is expected as higher noise disrupts the data generation process, causing deviations in the generated data.</a:t>
            </a:r>
          </a:p>
          <a:p>
            <a:r>
              <a:rPr lang="en-US" altLang="zh-CN" dirty="0"/>
              <a:t>To maintain a balance between utility and privacy, we defined a stopping criterion. Specifically, we halt noise addition once outliers reach 10% of the total dataset. This threshold ensures that the synthetic data remains useful while achieving a reasonable level of privacy protection.</a:t>
            </a:r>
          </a:p>
          <a:p>
            <a:r>
              <a:rPr lang="en-US" altLang="zh-CN" dirty="0"/>
              <a:t>Another key observation is that outliers in weaker noise conditions have a much higher impact on the synthetic dataset’s distribution.</a:t>
            </a:r>
          </a:p>
          <a:p>
            <a:r>
              <a:rPr lang="en-US" altLang="zh-CN" dirty="0"/>
              <a:t>despite the added noise, the DP-Tabula model demonstrates significant privacy enhancement with only a limited loss in utility. This highlights the effectiveness of our approach in balancing the trade-off between privacy and usability</a:t>
            </a:r>
          </a:p>
        </p:txBody>
      </p:sp>
      <p:sp>
        <p:nvSpPr>
          <p:cNvPr id="14340" name="Slide Number Placeholder 3">
            <a:extLst>
              <a:ext uri="{FF2B5EF4-FFF2-40B4-BE49-F238E27FC236}">
                <a16:creationId xmlns:a16="http://schemas.microsoft.com/office/drawing/2014/main" id="{4FCEA08E-C053-7828-EE00-5CF70FF72D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56027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18AD7-055E-C039-DE5C-72E32DAAE4C4}"/>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B29424A-DC29-3BD2-0D99-E4788F0BA91A}"/>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40CE9D98-33A9-CAA8-DD21-3AF6AAF0506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let's discuss the sensitivity of the DP-Tabula model to different dataset properties.</a:t>
            </a:r>
          </a:p>
          <a:p>
            <a:r>
              <a:rPr lang="en-US" altLang="zh-CN" dirty="0"/>
              <a:t>First, regarding dataset size: Smaller datasets are noticeably more sensitive to noise. This sensitivity leads to a rapid decline in utility metrics when stronger noise is introduced. The primary reason for this is the insufficient data points, which make it challenging for the model to learn meaningful distributions while under the influence of noise.</a:t>
            </a:r>
          </a:p>
          <a:p>
            <a:endParaRPr lang="en-US" altLang="zh-CN" dirty="0"/>
          </a:p>
          <a:p>
            <a:r>
              <a:rPr lang="en-US" altLang="zh-CN" dirty="0"/>
              <a:t>about the number of features. Datasets with more features often struggle to maintain meaningful distributions. This is because the tokenized sequences become significantly longer as the number of features increases. When noise is added to these longer sequences, it disrupts the structure, making learning ineffective. Essentially, the model fails to balance noise with meaningful signal in such complex scenarios</a:t>
            </a:r>
          </a:p>
          <a:p>
            <a:endParaRPr lang="en-US" altLang="zh-CN" dirty="0"/>
          </a:p>
          <a:p>
            <a:r>
              <a:rPr lang="en-US" altLang="zh-CN" dirty="0"/>
              <a:t>categorical feature complexity plays a key role. Datasets with fewer categories in categorical features tend to perform significantly better. However, as the number of categories increases, the generation process becomes more complicated, and this complexity reduces the quality of synthetic data</a:t>
            </a:r>
          </a:p>
        </p:txBody>
      </p:sp>
      <p:sp>
        <p:nvSpPr>
          <p:cNvPr id="14340" name="Slide Number Placeholder 3">
            <a:extLst>
              <a:ext uri="{FF2B5EF4-FFF2-40B4-BE49-F238E27FC236}">
                <a16:creationId xmlns:a16="http://schemas.microsoft.com/office/drawing/2014/main" id="{0FD449DA-8468-76E3-B99C-23B4A9FC8E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067891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07E79-5E86-D2B7-2E80-54C1F77414EE}"/>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6FB6F51-1AB1-423C-C30B-99A28792671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1D02DCCB-6B53-FFED-3510-A76DED55BA0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There is also one interesting finding that the order of feature matters in performance. For the evaluation, I also draw the distribution comparison between the synthetic datasets and original ones for each feature under different noise strength. As you can see here, these three features fit really well, almost identical, and all of them are the last feature, the last column for three datasets. So I am curious about why it happens, and we add another experiment set:</a:t>
            </a:r>
          </a:p>
        </p:txBody>
      </p:sp>
      <p:sp>
        <p:nvSpPr>
          <p:cNvPr id="14340" name="Slide Number Placeholder 3">
            <a:extLst>
              <a:ext uri="{FF2B5EF4-FFF2-40B4-BE49-F238E27FC236}">
                <a16:creationId xmlns:a16="http://schemas.microsoft.com/office/drawing/2014/main" id="{3FC78E10-8B5E-E6F0-6504-96463C39CF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34569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B7974-37CA-AAC9-9FF0-5C3454645036}"/>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CAB1847-F75B-C249-F346-C2E8A5E46902}"/>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E148CF5D-BF20-C5A1-0109-9A4A7F3EA3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 took an </a:t>
            </a:r>
            <a:r>
              <a:rPr lang="en-US" altLang="zh-CN" dirty="0" err="1"/>
              <a:t>experiement</a:t>
            </a:r>
            <a:r>
              <a:rPr lang="en-US" altLang="zh-CN" dirty="0"/>
              <a:t> on diabetes dataset, I trained an initial model first with the original dataset and generate a synthetic dataset and compare the distribution of the last two features, the result is as left. Then I trained an initial model with the new dataset that exchanges the order of last two columns and did the same. The result is as right. It’s obvious to see that the last feature fits better. This might be due to the mechanism of LLMs, which pays more attention to the beginning or the end of the sentence.</a:t>
            </a:r>
          </a:p>
        </p:txBody>
      </p:sp>
      <p:sp>
        <p:nvSpPr>
          <p:cNvPr id="14340" name="Slide Number Placeholder 3">
            <a:extLst>
              <a:ext uri="{FF2B5EF4-FFF2-40B4-BE49-F238E27FC236}">
                <a16:creationId xmlns:a16="http://schemas.microsoft.com/office/drawing/2014/main" id="{1161BB4F-6523-53F8-1CA8-1FE1BBC11D7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745185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3B553-0764-0B86-64DF-230A5FAC72F5}"/>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F720D784-2463-C428-964F-D14D0D4FC9C3}"/>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4DC2ACDF-B2A6-0623-0462-1D31485676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In conclusion, the incorporation of DP-SGD into Tabula has proven to be an effective strategy for balancing privacy and utility. By fine-tuning the noise multiplier for each dataset, the model maintains high-quality synthetic data generation while ensuring robust privacy protection. This outcome highlights the potential of privacy-enhancing techniques in LLM-based models.</a:t>
            </a:r>
          </a:p>
          <a:p>
            <a:r>
              <a:rPr lang="en-US" altLang="zh-CN" dirty="0"/>
              <a:t>Looking ahead, there is room for improvement. Future work should focus on evaluating the method across more diverse datasets with varying complexities to assess its generalizability. Additionally, exploring advanced or hybrid privacy-preserving mechanisms tailored for LLM-based methods could further enhance the balance between utility and privacy.</a:t>
            </a:r>
          </a:p>
        </p:txBody>
      </p:sp>
      <p:sp>
        <p:nvSpPr>
          <p:cNvPr id="14340" name="Slide Number Placeholder 3">
            <a:extLst>
              <a:ext uri="{FF2B5EF4-FFF2-40B4-BE49-F238E27FC236}">
                <a16:creationId xmlns:a16="http://schemas.microsoft.com/office/drawing/2014/main" id="{9097F533-33B5-5FD9-6031-9D0AD561AD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19</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69970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D7C8E-4808-8CD5-B1B0-BA4A738485F2}"/>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D8EF1F84-541D-E041-3B8D-0248CFB76D7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9C38CAF-4D4B-CE38-0A37-39BF2BBABA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"Here is the structure of today’s presentation. I will start with an introduction and a brief recap of relevant concepts, followed by the methodology and evaluation framework. Then, I will present the results and key findings, discuss their implications, and conclude with future directions."</a:t>
            </a:r>
            <a:endParaRPr lang="zh-CN" altLang="zh-CN" dirty="0"/>
          </a:p>
        </p:txBody>
      </p:sp>
      <p:sp>
        <p:nvSpPr>
          <p:cNvPr id="14340" name="Slide Number Placeholder 3">
            <a:extLst>
              <a:ext uri="{FF2B5EF4-FFF2-40B4-BE49-F238E27FC236}">
                <a16:creationId xmlns:a16="http://schemas.microsoft.com/office/drawing/2014/main" id="{746A4FF8-6717-535F-57F5-A0C4E7F820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62637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E5ABB-E617-401E-A0E1-8A9361A663A1}"/>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F66F8A9-0F11-45B4-E804-7B4801980DE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506A3587-D987-AAE6-5DB8-11E0D4D790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As we can see, there is an exploding growing demand for data for all kinds of down stream work like model training, and Tabular data is one of the most common data format that widely used in all kinds of industries like health care and finance. With increasing demand for such data, privacy concerns have also grown due to some regulations like GDPR. So if we can have a method to protect the privacy of the original dataset but preserve the utility, it will highly facilitate the development of all industries. Based on this, we decided to go into the privacy protected data generation topic In the first three months, we have a fully look at those state-of-art data generation methods like Gan, diffusion, large language model based, flow model. We also play with those representatives for each model in tabular data generation. We have </a:t>
            </a:r>
            <a:r>
              <a:rPr lang="en-US" altLang="zh-CN" dirty="0" err="1"/>
              <a:t>Ctab</a:t>
            </a:r>
            <a:r>
              <a:rPr lang="en-US" altLang="zh-CN" dirty="0"/>
              <a:t>…… great for LLMs. And meanwhile we have some privacy protected methods like traditional k-anonymity and its extensions, also the most commonly used one Differential Privacy. We did some researches on how these privacy methods are embedded into these models to reach a balance.</a:t>
            </a:r>
            <a:br>
              <a:rPr lang="en-US" altLang="zh-CN" dirty="0"/>
            </a:br>
            <a:endParaRPr lang="en-US" altLang="zh-CN" dirty="0"/>
          </a:p>
        </p:txBody>
      </p:sp>
      <p:sp>
        <p:nvSpPr>
          <p:cNvPr id="14340" name="Slide Number Placeholder 3">
            <a:extLst>
              <a:ext uri="{FF2B5EF4-FFF2-40B4-BE49-F238E27FC236}">
                <a16:creationId xmlns:a16="http://schemas.microsoft.com/office/drawing/2014/main" id="{F4F7FF75-71A4-2789-1F94-FE0C081A6C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9780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006CC-0223-3375-7B4A-366CB71F084F}"/>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0F0FBA88-191D-9602-D82C-0EF373C48879}"/>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F2CF7AED-26EB-E9FA-045C-0A8519B3E1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And among all of them, the LLMs based methods behave a superior performance than others, but it doesn’t pay much attention to the privacy concern. Then we thought that’s a good direction to go, due to the limitation of computation resources, our focus is on the privacy concern. At that time, we selected Tabula as the representative due to its superior performance and its author </a:t>
            </a:r>
            <a:r>
              <a:rPr lang="en-US" altLang="zh-CN" dirty="0" err="1"/>
              <a:t>Zilong</a:t>
            </a:r>
            <a:r>
              <a:rPr lang="en-US" altLang="zh-CN" dirty="0"/>
              <a:t> Zhao, who creates CTAB-GAN + before, sounds more reliable. So my research objectives are in three aspects: as ppt</a:t>
            </a:r>
            <a:br>
              <a:rPr lang="en-US" altLang="zh-CN" dirty="0"/>
            </a:br>
            <a:endParaRPr lang="en-US" altLang="zh-CN" dirty="0"/>
          </a:p>
        </p:txBody>
      </p:sp>
      <p:sp>
        <p:nvSpPr>
          <p:cNvPr id="14340" name="Slide Number Placeholder 3">
            <a:extLst>
              <a:ext uri="{FF2B5EF4-FFF2-40B4-BE49-F238E27FC236}">
                <a16:creationId xmlns:a16="http://schemas.microsoft.com/office/drawing/2014/main" id="{37018BE5-1E71-CB67-E89C-BB63E9F82A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20491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3ED00-90DA-5170-2F66-4017486EFFF7}"/>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C8ED085-284C-6191-8268-FD6D7CBB9FED}"/>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59A134C6-CA93-88C1-00AC-E1D24493A0F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So before I present how I implement the privacy enhancement, I would like to give a brief introduction about Tabula. The mechanism is to convert the tabular data into a sentence and then tokenize the sentence into sequences and trains a language model as the flow shows. The interesting point of this model is to skip some connection words, in other models, the sentence should be gender is male, age is 28 like this. But it skips these words for token compression. This tokenization reduces the mismatch between tabular and natural language data. </a:t>
            </a:r>
          </a:p>
        </p:txBody>
      </p:sp>
      <p:sp>
        <p:nvSpPr>
          <p:cNvPr id="14340" name="Slide Number Placeholder 3">
            <a:extLst>
              <a:ext uri="{FF2B5EF4-FFF2-40B4-BE49-F238E27FC236}">
                <a16:creationId xmlns:a16="http://schemas.microsoft.com/office/drawing/2014/main" id="{33969B64-E93D-D045-A90F-01C2A15976B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99697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9508-8249-B39F-6333-C66770763C12}"/>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42DB3187-E12E-A2C0-877A-61F01712BE1B}"/>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B27B2F8D-84B1-2BB2-EF9B-60CEE8E50B7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They also apply Middle-padding to ensure consistent feature alignment, enabling better feature dependency capture. We continue the example to explain how it works. As you can see, when we use the tokenizer to tokenize the sentence, we get two lists of tokens with different length because the large difference in amount of income. For the second row, we need two tokens to represent 1 million. So for avoiding the mismatch, we add one empty token 0 for the first row to make it the same length as the second. Similar to this, for each feature, we will find the word with the maximum number of tokens and then pad the whole column to make them the same length. So for all rows, they are still in the same length after tokenization.</a:t>
            </a:r>
            <a:br>
              <a:rPr lang="en-US" altLang="zh-CN" dirty="0"/>
            </a:br>
            <a:br>
              <a:rPr lang="en-US" altLang="zh-CN" dirty="0"/>
            </a:br>
            <a:r>
              <a:rPr lang="zh-CN" altLang="en-US" dirty="0"/>
              <a:t>加一个框把这个选中，把</a:t>
            </a:r>
            <a:r>
              <a:rPr lang="en-US" altLang="zh-CN" dirty="0"/>
              <a:t>0</a:t>
            </a:r>
            <a:r>
              <a:rPr lang="zh-CN" altLang="en-US" dirty="0"/>
              <a:t>改成</a:t>
            </a:r>
            <a:r>
              <a:rPr lang="en-US" altLang="zh-CN" dirty="0"/>
              <a:t>None</a:t>
            </a:r>
          </a:p>
        </p:txBody>
      </p:sp>
      <p:sp>
        <p:nvSpPr>
          <p:cNvPr id="14340" name="Slide Number Placeholder 3">
            <a:extLst>
              <a:ext uri="{FF2B5EF4-FFF2-40B4-BE49-F238E27FC236}">
                <a16:creationId xmlns:a16="http://schemas.microsoft.com/office/drawing/2014/main" id="{A6DF0F2A-D78B-7525-F0C2-1B0744AC3D0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32361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20B0-A35B-4B0E-A29B-43F567AC0850}"/>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6BDB0393-FAA1-61FF-D1D0-3F1A66A60267}"/>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F64484DE-790F-5D98-E601-AC8904FFED3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After we make all tokens ready, it comes to the model training process. Here is also the key finding of Tabula Thesis, it declares that the random initialized </a:t>
            </a:r>
            <a:r>
              <a:rPr lang="en-US" altLang="zh-CN" dirty="0" err="1"/>
              <a:t>llm</a:t>
            </a:r>
            <a:r>
              <a:rPr lang="en-US" altLang="zh-CN" dirty="0"/>
              <a:t> model can get e better performance than a pre-trained model with fixed weights. In our midterm presentation, we also make some experiments on this and the result fits the expectation.</a:t>
            </a:r>
          </a:p>
          <a:p>
            <a:r>
              <a:rPr lang="en-US" altLang="zh-CN" dirty="0"/>
              <a:t>In this step, it’s also where I did my implementation, I tried to enhance the privacy by adding DP-SGD into the Tabula. </a:t>
            </a:r>
          </a:p>
        </p:txBody>
      </p:sp>
      <p:sp>
        <p:nvSpPr>
          <p:cNvPr id="14340" name="Slide Number Placeholder 3">
            <a:extLst>
              <a:ext uri="{FF2B5EF4-FFF2-40B4-BE49-F238E27FC236}">
                <a16:creationId xmlns:a16="http://schemas.microsoft.com/office/drawing/2014/main" id="{1DD8A8A9-C3AE-B756-C5EE-771C86CB19F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71820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FBFE2-3C10-7C5C-5502-B4DA45F2D88B}"/>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9AD472F0-81D0-B715-643F-946942F936BD}"/>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1B0AE965-1108-3097-0EDA-CE30A62D09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DP-SGD (Differential Private– Stochastic Gradient Descend) is an extension of the traditional gradient descent algorithm, designed to ensure differential privacy during model training. It protects sensitive data by adding noise directly to the model gradients, ensuring that the contribution of any single data point remains untraceable.”</a:t>
            </a:r>
          </a:p>
          <a:p>
            <a:r>
              <a:rPr lang="en-US" altLang="zh-CN" dirty="0"/>
              <a:t>“In our implementation, we break down the training batch into smaller micro-batches. For each micro-batch, we calculate the gradients and clip their values to limit the influence of individual data points. These gradients are then accumulated across all micro-batches.”</a:t>
            </a:r>
          </a:p>
          <a:p>
            <a:r>
              <a:rPr lang="en-US" altLang="zh-CN" dirty="0"/>
              <a:t>“Clipping ensures that the gradient contributions of any single data point are bounded. This step is critical because it standardizes the scale of gradients, enabling effective noise addition in the next step.” </a:t>
            </a:r>
          </a:p>
          <a:p>
            <a:r>
              <a:rPr lang="en-US" altLang="zh-CN" dirty="0"/>
              <a:t>“After processing all micro-batches, we add Gaussian noise to the accumulated gradients. The amount of noise is determined by a key parameter, </a:t>
            </a:r>
            <a:r>
              <a:rPr lang="el-GR" altLang="zh-CN" dirty="0"/>
              <a:t>σ\</a:t>
            </a:r>
            <a:r>
              <a:rPr lang="en-US" altLang="zh-CN" dirty="0"/>
              <a:t>sigma</a:t>
            </a:r>
            <a:r>
              <a:rPr lang="el-GR" altLang="zh-CN" dirty="0"/>
              <a:t>σ, </a:t>
            </a:r>
            <a:r>
              <a:rPr lang="en-US" altLang="zh-CN" dirty="0"/>
              <a:t>which is the noise multiplier, higher sigma leads to stronger privacy</a:t>
            </a:r>
            <a:r>
              <a:rPr lang="el-GR" altLang="zh-CN" dirty="0"/>
              <a:t> </a:t>
            </a:r>
            <a:endParaRPr lang="en-US" altLang="zh-CN" dirty="0"/>
          </a:p>
          <a:p>
            <a:r>
              <a:rPr lang="en-US" altLang="zh-CN" dirty="0"/>
              <a:t>“Finally, these noisy gradients are used to update the model parameters, ensuring that the training process adheres to differential privacy guarantees</a:t>
            </a:r>
          </a:p>
          <a:p>
            <a:endParaRPr lang="en-US" altLang="zh-CN" dirty="0"/>
          </a:p>
          <a:p>
            <a:r>
              <a:rPr lang="en-US" altLang="zh-CN" dirty="0"/>
              <a:t>Compared to the method that directly add the noise to the synthetic dataset, this method is more tailored for each dataset according to their distribution during the training process, so it’s inherently privacy-preserving. Also it’s easier to control the noise added to the model to control the privacy budget by controlling the value of noise multiplier.</a:t>
            </a:r>
          </a:p>
          <a:p>
            <a:endParaRPr lang="en-US" altLang="zh-CN" dirty="0"/>
          </a:p>
          <a:p>
            <a:endParaRPr lang="en-US" altLang="zh-CN" dirty="0"/>
          </a:p>
        </p:txBody>
      </p:sp>
      <p:sp>
        <p:nvSpPr>
          <p:cNvPr id="14340" name="Slide Number Placeholder 3">
            <a:extLst>
              <a:ext uri="{FF2B5EF4-FFF2-40B4-BE49-F238E27FC236}">
                <a16:creationId xmlns:a16="http://schemas.microsoft.com/office/drawing/2014/main" id="{93956B7A-4ECC-B665-10D7-AFC2245130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04898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250A9-8F04-B217-0995-A49570C85FA3}"/>
            </a:ext>
          </a:extLst>
        </p:cNvPr>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037503C3-4389-F957-1E19-0F5EB874E6F3}"/>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0D5DDB0F-8CF4-A694-FF78-0E941D038DE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Then I will start to explain my experiment pipeline and the evaluation on those results. As you can see, our pipeline is :</a:t>
            </a:r>
          </a:p>
        </p:txBody>
      </p:sp>
      <p:sp>
        <p:nvSpPr>
          <p:cNvPr id="14340" name="Slide Number Placeholder 3">
            <a:extLst>
              <a:ext uri="{FF2B5EF4-FFF2-40B4-BE49-F238E27FC236}">
                <a16:creationId xmlns:a16="http://schemas.microsoft.com/office/drawing/2014/main" id="{60720F00-22C1-C997-F6DD-36AB7D8B2A0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E3E95446-9167-224F-B764-49A2ED36486D}" type="slidenum">
              <a:rPr lang="en-US" altLang="en-US" sz="1300" smtClean="0">
                <a:latin typeface="Times New Roman" panose="02020603050405020304" pitchFamily="18" charset="0"/>
              </a:rPr>
              <a:pPr/>
              <a:t>9</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60270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1">
            <a:extLst>
              <a:ext uri="{FF2B5EF4-FFF2-40B4-BE49-F238E27FC236}">
                <a16:creationId xmlns:a16="http://schemas.microsoft.com/office/drawing/2014/main" id="{B487EE65-1205-0D9E-F0A1-EBE99BC62236}"/>
              </a:ext>
            </a:extLst>
          </p:cNvPr>
          <p:cNvSpPr>
            <a:spLocks noGrp="1"/>
          </p:cNvSpPr>
          <p:nvPr>
            <p:ph type="ftr" sz="quarter" idx="10"/>
          </p:nvPr>
        </p:nvSpPr>
        <p:spPr/>
        <p:txBody>
          <a:bodyPr/>
          <a:lstStyle>
            <a:lvl1pPr>
              <a:defRPr/>
            </a:lvl1pPr>
          </a:lstStyle>
          <a:p>
            <a:pPr>
              <a:defRPr/>
            </a:pPr>
            <a:endParaRPr lang="LID4096"/>
          </a:p>
        </p:txBody>
      </p:sp>
    </p:spTree>
    <p:extLst>
      <p:ext uri="{BB962C8B-B14F-4D97-AF65-F5344CB8AC3E}">
        <p14:creationId xmlns:p14="http://schemas.microsoft.com/office/powerpoint/2010/main" val="150670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7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219075"/>
            <a:ext cx="2306637" cy="61817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74650" y="219075"/>
            <a:ext cx="6767513" cy="6181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06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endParaRPr lang="LID4096"/>
          </a:p>
        </p:txBody>
      </p:sp>
      <p:sp>
        <p:nvSpPr>
          <p:cNvPr id="2" name="Footer Placeholder 1">
            <a:extLst>
              <a:ext uri="{FF2B5EF4-FFF2-40B4-BE49-F238E27FC236}">
                <a16:creationId xmlns:a16="http://schemas.microsoft.com/office/drawing/2014/main" id="{8BD0C3DB-86C7-2541-2729-BD29B362350A}"/>
              </a:ext>
            </a:extLst>
          </p:cNvPr>
          <p:cNvSpPr>
            <a:spLocks noGrp="1"/>
          </p:cNvSpPr>
          <p:nvPr>
            <p:ph type="ftr" sz="quarter" idx="10"/>
          </p:nvPr>
        </p:nvSpPr>
        <p:spPr/>
        <p:txBody>
          <a:bodyPr/>
          <a:lstStyle>
            <a:lvl1pPr>
              <a:defRPr/>
            </a:lvl1pPr>
          </a:lstStyle>
          <a:p>
            <a:pPr>
              <a:defRPr/>
            </a:pPr>
            <a:endParaRPr lang="LID4096"/>
          </a:p>
        </p:txBody>
      </p:sp>
    </p:spTree>
    <p:extLst>
      <p:ext uri="{BB962C8B-B14F-4D97-AF65-F5344CB8AC3E}">
        <p14:creationId xmlns:p14="http://schemas.microsoft.com/office/powerpoint/2010/main" val="66875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39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76275" y="4589463"/>
            <a:ext cx="85439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1">
            <a:extLst>
              <a:ext uri="{FF2B5EF4-FFF2-40B4-BE49-F238E27FC236}">
                <a16:creationId xmlns:a16="http://schemas.microsoft.com/office/drawing/2014/main" id="{F5AD1123-2E16-2264-EB3D-148790159987}"/>
              </a:ext>
            </a:extLst>
          </p:cNvPr>
          <p:cNvSpPr>
            <a:spLocks noGrp="1"/>
          </p:cNvSpPr>
          <p:nvPr>
            <p:ph type="ftr" sz="quarter" idx="10"/>
          </p:nvPr>
        </p:nvSpPr>
        <p:spPr/>
        <p:txBody>
          <a:bodyPr/>
          <a:lstStyle>
            <a:lvl1pPr>
              <a:defRPr/>
            </a:lvl1pPr>
          </a:lstStyle>
          <a:p>
            <a:pPr>
              <a:defRPr/>
            </a:pPr>
            <a:endParaRPr lang="LID4096"/>
          </a:p>
        </p:txBody>
      </p:sp>
    </p:spTree>
    <p:extLst>
      <p:ext uri="{BB962C8B-B14F-4D97-AF65-F5344CB8AC3E}">
        <p14:creationId xmlns:p14="http://schemas.microsoft.com/office/powerpoint/2010/main" val="4046990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19200"/>
            <a:ext cx="45339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1219200"/>
            <a:ext cx="45339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00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3925" cy="1325563"/>
          </a:xfrm>
        </p:spPr>
        <p:txBody>
          <a:bodyPr/>
          <a:lstStyle/>
          <a:p>
            <a:r>
              <a:rPr lang="en-US"/>
              <a:t>Click to edit Master title style</a:t>
            </a:r>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77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8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9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3138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2974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0BFDB37-4DBD-6D52-8C4D-7EB0EED219D0}"/>
              </a:ext>
            </a:extLst>
          </p:cNvPr>
          <p:cNvSpPr>
            <a:spLocks noGrp="1" noChangeArrowheads="1"/>
          </p:cNvSpPr>
          <p:nvPr>
            <p:ph type="title"/>
          </p:nvPr>
        </p:nvSpPr>
        <p:spPr bwMode="auto">
          <a:xfrm>
            <a:off x="374650" y="219075"/>
            <a:ext cx="92090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660D1158-D578-9B71-795A-727976C07DB9}"/>
              </a:ext>
            </a:extLst>
          </p:cNvPr>
          <p:cNvSpPr>
            <a:spLocks noGrp="1" noChangeArrowheads="1"/>
          </p:cNvSpPr>
          <p:nvPr>
            <p:ph type="body" idx="1"/>
          </p:nvPr>
        </p:nvSpPr>
        <p:spPr bwMode="auto">
          <a:xfrm>
            <a:off x="381000" y="1219200"/>
            <a:ext cx="9220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Rectangle 8">
            <a:extLst>
              <a:ext uri="{FF2B5EF4-FFF2-40B4-BE49-F238E27FC236}">
                <a16:creationId xmlns:a16="http://schemas.microsoft.com/office/drawing/2014/main" id="{11D660F1-26B7-F759-37FA-1C9DF44F4843}"/>
              </a:ext>
            </a:extLst>
          </p:cNvPr>
          <p:cNvSpPr>
            <a:spLocks noChangeArrowheads="1"/>
          </p:cNvSpPr>
          <p:nvPr/>
        </p:nvSpPr>
        <p:spPr bwMode="auto">
          <a:xfrm>
            <a:off x="381000" y="1066800"/>
            <a:ext cx="9220200" cy="76200"/>
          </a:xfrm>
          <a:prstGeom prst="rect">
            <a:avLst/>
          </a:prstGeom>
          <a:gradFill rotWithShape="0">
            <a:gsLst>
              <a:gs pos="0">
                <a:schemeClr val="bg2"/>
              </a:gs>
              <a:gs pos="100000">
                <a:schemeClr val="bg2">
                  <a:gamma/>
                  <a:tint val="48627"/>
                  <a:invGamma/>
                </a:schemeClr>
              </a:gs>
            </a:gsLst>
            <a:lin ang="0" scaled="1"/>
          </a:gradFill>
          <a:ln>
            <a:noFill/>
          </a:ln>
          <a:effectLst/>
        </p:spPr>
        <p:txBody>
          <a:bodyPr wrap="none" anchor="ctr"/>
          <a:lstStyle/>
          <a:p>
            <a:pPr algn="ctr">
              <a:defRPr/>
            </a:pPr>
            <a:endParaRPr lang="en-US"/>
          </a:p>
        </p:txBody>
      </p:sp>
      <p:sp>
        <p:nvSpPr>
          <p:cNvPr id="1029" name="Line 10">
            <a:extLst>
              <a:ext uri="{FF2B5EF4-FFF2-40B4-BE49-F238E27FC236}">
                <a16:creationId xmlns:a16="http://schemas.microsoft.com/office/drawing/2014/main" id="{375BB4DE-969D-AAF6-8825-3AB194F34758}"/>
              </a:ext>
            </a:extLst>
          </p:cNvPr>
          <p:cNvSpPr>
            <a:spLocks noChangeShapeType="1"/>
          </p:cNvSpPr>
          <p:nvPr/>
        </p:nvSpPr>
        <p:spPr bwMode="auto">
          <a:xfrm>
            <a:off x="-6350" y="6477000"/>
            <a:ext cx="9912350" cy="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Text Box 14">
            <a:extLst>
              <a:ext uri="{FF2B5EF4-FFF2-40B4-BE49-F238E27FC236}">
                <a16:creationId xmlns:a16="http://schemas.microsoft.com/office/drawing/2014/main" id="{8BFDC5E0-A71F-351E-D2D2-6A3247289A12}"/>
              </a:ext>
            </a:extLst>
          </p:cNvPr>
          <p:cNvSpPr txBox="1">
            <a:spLocks noChangeArrowheads="1"/>
          </p:cNvSpPr>
          <p:nvPr/>
        </p:nvSpPr>
        <p:spPr bwMode="auto">
          <a:xfrm>
            <a:off x="292100" y="6538913"/>
            <a:ext cx="1646238" cy="260350"/>
          </a:xfrm>
          <a:prstGeom prst="rect">
            <a:avLst/>
          </a:prstGeom>
          <a:noFill/>
          <a:ln>
            <a:noFill/>
          </a:ln>
          <a:effectLst/>
        </p:spPr>
        <p:txBody>
          <a:bodyPr>
            <a:spAutoFit/>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1100" i="1" dirty="0">
                <a:solidFill>
                  <a:srgbClr val="000000"/>
                </a:solidFill>
                <a:latin typeface="Helvetica Black"/>
              </a:rPr>
              <a:t>© </a:t>
            </a:r>
            <a:r>
              <a:rPr lang="en-US" altLang="en-US" sz="1100" i="1" dirty="0">
                <a:solidFill>
                  <a:srgbClr val="000000"/>
                </a:solidFill>
              </a:rPr>
              <a:t>2025 UZH, </a:t>
            </a:r>
            <a:r>
              <a:rPr lang="en-US" altLang="en-US" sz="1100" i="1" dirty="0" err="1">
                <a:solidFill>
                  <a:srgbClr val="000000"/>
                </a:solidFill>
              </a:rPr>
              <a:t>CSG@IfI</a:t>
            </a:r>
            <a:endParaRPr lang="en-US" altLang="en-US" sz="1100" i="1" dirty="0">
              <a:solidFill>
                <a:srgbClr val="000000"/>
              </a:solidFill>
            </a:endParaRPr>
          </a:p>
        </p:txBody>
      </p:sp>
      <p:pic>
        <p:nvPicPr>
          <p:cNvPr id="1031" name="Picture 24" descr="ifi">
            <a:extLst>
              <a:ext uri="{FF2B5EF4-FFF2-40B4-BE49-F238E27FC236}">
                <a16:creationId xmlns:a16="http://schemas.microsoft.com/office/drawing/2014/main" id="{2E7CCC6B-A11D-B7B8-806C-3B443E67DBD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313863" y="652145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0" name="Rectangle 26">
            <a:extLst>
              <a:ext uri="{FF2B5EF4-FFF2-40B4-BE49-F238E27FC236}">
                <a16:creationId xmlns:a16="http://schemas.microsoft.com/office/drawing/2014/main" id="{5212B4A3-B6C3-1A33-8D1B-E020DF8DA0D8}"/>
              </a:ext>
            </a:extLst>
          </p:cNvPr>
          <p:cNvSpPr>
            <a:spLocks noChangeArrowheads="1"/>
          </p:cNvSpPr>
          <p:nvPr userDrawn="1"/>
        </p:nvSpPr>
        <p:spPr bwMode="auto">
          <a:xfrm>
            <a:off x="4578350" y="6584950"/>
            <a:ext cx="835025" cy="215900"/>
          </a:xfrm>
          <a:prstGeom prst="rect">
            <a:avLst/>
          </a:prstGeom>
          <a:noFill/>
          <a:ln>
            <a:noFill/>
          </a:ln>
          <a:effectLst/>
        </p:spPr>
        <p:txBody>
          <a:bodyPr lIns="90488" tIns="44450" rIns="90488" bIns="44450">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ts val="1000"/>
              </a:lnSpc>
              <a:spcBef>
                <a:spcPct val="20000"/>
              </a:spcBef>
              <a:defRPr/>
            </a:pPr>
            <a:fld id="{CCBF0D76-EA02-3842-85A6-5EDCDD8339C8}" type="slidenum">
              <a:rPr lang="en-US" altLang="en-US" sz="1000" smtClean="0">
                <a:solidFill>
                  <a:srgbClr val="000000"/>
                </a:solidFill>
              </a:rPr>
              <a:pPr algn="ctr">
                <a:lnSpc>
                  <a:spcPts val="1000"/>
                </a:lnSpc>
                <a:spcBef>
                  <a:spcPct val="20000"/>
                </a:spcBef>
                <a:defRPr/>
              </a:pPr>
              <a:t>‹#›</a:t>
            </a:fld>
            <a:endParaRPr lang="en-US" altLang="en-US" sz="1000">
              <a:solidFill>
                <a:srgbClr val="000000"/>
              </a:solidFill>
            </a:endParaRPr>
          </a:p>
        </p:txBody>
      </p:sp>
      <p:sp>
        <p:nvSpPr>
          <p:cNvPr id="2" name="Footer Placeholder 1">
            <a:extLst>
              <a:ext uri="{FF2B5EF4-FFF2-40B4-BE49-F238E27FC236}">
                <a16:creationId xmlns:a16="http://schemas.microsoft.com/office/drawing/2014/main" id="{14835E05-B0CD-D520-77E3-5AD6EC4DC266}"/>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LID4096"/>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ctr" rtl="0" eaLnBrk="0" fontAlgn="base" hangingPunct="0">
        <a:spcBef>
          <a:spcPct val="0"/>
        </a:spcBef>
        <a:spcAft>
          <a:spcPct val="0"/>
        </a:spcAft>
        <a:defRPr sz="36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p:titleStyle>
    <p:bodyStyle>
      <a:lvl1pPr marL="342900" indent="-342900" algn="l" rtl="0" eaLnBrk="0" fontAlgn="base" hangingPunct="0">
        <a:lnSpc>
          <a:spcPts val="3600"/>
        </a:lnSpc>
        <a:spcBef>
          <a:spcPct val="10000"/>
        </a:spcBef>
        <a:spcAft>
          <a:spcPct val="0"/>
        </a:spcAft>
        <a:buSzPct val="65000"/>
        <a:buFont typeface="Wingdings" pitchFamily="2" charset="2"/>
        <a:buChar char="q"/>
        <a:defRPr sz="2800" kern="1200">
          <a:solidFill>
            <a:schemeClr val="tx1"/>
          </a:solidFill>
          <a:latin typeface="+mn-lt"/>
          <a:ea typeface="+mn-ea"/>
          <a:cs typeface="+mn-cs"/>
        </a:defRPr>
      </a:lvl1pPr>
      <a:lvl2pPr marL="742950" indent="-285750" algn="l" rtl="0" eaLnBrk="0" fontAlgn="base" hangingPunct="0">
        <a:lnSpc>
          <a:spcPts val="3200"/>
        </a:lnSpc>
        <a:spcBef>
          <a:spcPct val="5000"/>
        </a:spcBef>
        <a:spcAft>
          <a:spcPct val="0"/>
        </a:spcAft>
        <a:buChar char="–"/>
        <a:defRPr sz="2400" kern="1200">
          <a:solidFill>
            <a:schemeClr val="tx1"/>
          </a:solidFill>
          <a:latin typeface="+mn-lt"/>
          <a:ea typeface="+mn-ea"/>
          <a:cs typeface="+mn-cs"/>
        </a:defRPr>
      </a:lvl2pPr>
      <a:lvl3pPr marL="1143000" indent="-228600" algn="l" rtl="0" eaLnBrk="0" fontAlgn="base" hangingPunct="0">
        <a:lnSpc>
          <a:spcPts val="2600"/>
        </a:lnSpc>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 descr="uzh_logo_d_pos_gross">
            <a:extLst>
              <a:ext uri="{FF2B5EF4-FFF2-40B4-BE49-F238E27FC236}">
                <a16:creationId xmlns:a16="http://schemas.microsoft.com/office/drawing/2014/main" id="{762E2CF2-30A4-70C3-1247-767F98F34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4879975"/>
            <a:ext cx="3292475"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a:extLst>
              <a:ext uri="{FF2B5EF4-FFF2-40B4-BE49-F238E27FC236}">
                <a16:creationId xmlns:a16="http://schemas.microsoft.com/office/drawing/2014/main" id="{437EDEE2-BA85-DC1D-476B-1E3993B33C57}"/>
              </a:ext>
            </a:extLst>
          </p:cNvPr>
          <p:cNvSpPr>
            <a:spLocks noGrp="1" noChangeArrowheads="1"/>
          </p:cNvSpPr>
          <p:nvPr>
            <p:ph type="ctrTitle"/>
          </p:nvPr>
        </p:nvSpPr>
        <p:spPr>
          <a:xfrm>
            <a:off x="357980" y="2005502"/>
            <a:ext cx="9190038" cy="1651000"/>
          </a:xfrm>
          <a:ln>
            <a:solidFill>
              <a:schemeClr val="bg2"/>
            </a:solidFill>
            <a:miter lim="800000"/>
            <a:headEnd/>
            <a:tailEnd/>
          </a:ln>
        </p:spPr>
        <p:txBody>
          <a:bodyPr anchor="ctr"/>
          <a:lstStyle/>
          <a:p>
            <a:r>
              <a:rPr lang="en-US" altLang="zh-CN" sz="3200" b="1" dirty="0">
                <a:effectLst/>
                <a:latin typeface="Arial" panose="020B0604020202020204" pitchFamily="34" charset="0"/>
              </a:rPr>
              <a:t>Enhancing the Privacy and Utility of Synthetic Datasets with Generative Machine Learning </a:t>
            </a:r>
            <a:endParaRPr lang="en-US" altLang="zh-CN" sz="1000" dirty="0"/>
          </a:p>
        </p:txBody>
      </p:sp>
      <p:sp>
        <p:nvSpPr>
          <p:cNvPr id="13316" name="Rectangle 3">
            <a:extLst>
              <a:ext uri="{FF2B5EF4-FFF2-40B4-BE49-F238E27FC236}">
                <a16:creationId xmlns:a16="http://schemas.microsoft.com/office/drawing/2014/main" id="{6A602D8C-4350-10EF-C10C-484283A48F8D}"/>
              </a:ext>
            </a:extLst>
          </p:cNvPr>
          <p:cNvSpPr>
            <a:spLocks noGrp="1" noChangeArrowheads="1"/>
          </p:cNvSpPr>
          <p:nvPr>
            <p:ph type="subTitle" idx="1"/>
          </p:nvPr>
        </p:nvSpPr>
        <p:spPr>
          <a:xfrm>
            <a:off x="465137" y="4057429"/>
            <a:ext cx="8975725" cy="1844675"/>
          </a:xfrm>
        </p:spPr>
        <p:txBody>
          <a:bodyPr/>
          <a:lstStyle/>
          <a:p>
            <a:pPr>
              <a:lnSpc>
                <a:spcPts val="2000"/>
              </a:lnSpc>
            </a:pPr>
            <a:endParaRPr lang="en-US" altLang="en-US" sz="2000" b="1" dirty="0"/>
          </a:p>
          <a:p>
            <a:pPr>
              <a:lnSpc>
                <a:spcPts val="2000"/>
              </a:lnSpc>
            </a:pPr>
            <a:r>
              <a:rPr lang="en-US" altLang="en-US" sz="2000" b="1" i="1" dirty="0" err="1"/>
              <a:t>Zehao</a:t>
            </a:r>
            <a:r>
              <a:rPr lang="en-US" altLang="en-US" sz="2000" b="1" i="1" dirty="0"/>
              <a:t> Zhang</a:t>
            </a:r>
            <a:endParaRPr lang="en-US" altLang="en-US" sz="2000" i="1" dirty="0"/>
          </a:p>
          <a:p>
            <a:pPr>
              <a:lnSpc>
                <a:spcPts val="2000"/>
              </a:lnSpc>
            </a:pPr>
            <a:r>
              <a:rPr lang="en-US" altLang="en-US" sz="2000" b="1" i="1" dirty="0" err="1"/>
              <a:t>zehao.zhang@uzh.ch</a:t>
            </a:r>
            <a:endParaRPr lang="en-US" altLang="en-US" sz="2000" b="1" i="1" dirty="0"/>
          </a:p>
        </p:txBody>
      </p:sp>
      <p:sp>
        <p:nvSpPr>
          <p:cNvPr id="13317" name="Rectangle 4">
            <a:extLst>
              <a:ext uri="{FF2B5EF4-FFF2-40B4-BE49-F238E27FC236}">
                <a16:creationId xmlns:a16="http://schemas.microsoft.com/office/drawing/2014/main" id="{7EC8F873-09FB-8EA1-90C5-4D4B44D87ABC}"/>
              </a:ext>
            </a:extLst>
          </p:cNvPr>
          <p:cNvSpPr>
            <a:spLocks noChangeArrowheads="1"/>
          </p:cNvSpPr>
          <p:nvPr/>
        </p:nvSpPr>
        <p:spPr bwMode="auto">
          <a:xfrm>
            <a:off x="319088" y="660400"/>
            <a:ext cx="93440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742950" indent="-28575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lnSpc>
                <a:spcPts val="2400"/>
              </a:lnSpc>
              <a:spcBef>
                <a:spcPct val="0"/>
              </a:spcBef>
              <a:buFont typeface="Wingdings" pitchFamily="2" charset="2"/>
              <a:buNone/>
            </a:pPr>
            <a:r>
              <a:rPr lang="de-CH" altLang="en-US" sz="1800" b="1" i="1" dirty="0"/>
              <a:t>Thesis </a:t>
            </a:r>
            <a:r>
              <a:rPr lang="de-CH" altLang="en-US" sz="1800" b="1" i="1" dirty="0" err="1"/>
              <a:t>Presentation</a:t>
            </a:r>
            <a:r>
              <a:rPr lang="de-CH" altLang="en-US" sz="1800" b="1" i="1" dirty="0"/>
              <a:t>, 20th January 2025</a:t>
            </a:r>
          </a:p>
        </p:txBody>
      </p:sp>
      <p:pic>
        <p:nvPicPr>
          <p:cNvPr id="13318" name="Picture 7" descr="CSG_logo_final">
            <a:extLst>
              <a:ext uri="{FF2B5EF4-FFF2-40B4-BE49-F238E27FC236}">
                <a16:creationId xmlns:a16="http://schemas.microsoft.com/office/drawing/2014/main" id="{53E23A9C-5071-B5B0-3E04-24A655CBC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675" y="5118100"/>
            <a:ext cx="11779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48F8C6BD-249B-0474-9F49-485B8955137E}"/>
              </a:ext>
            </a:extLst>
          </p:cNvPr>
          <p:cNvSpPr txBox="1">
            <a:spLocks noChangeArrowheads="1"/>
          </p:cNvSpPr>
          <p:nvPr/>
        </p:nvSpPr>
        <p:spPr bwMode="auto">
          <a:xfrm>
            <a:off x="2670969" y="5329626"/>
            <a:ext cx="4640262" cy="809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ts val="3600"/>
              </a:lnSpc>
              <a:spcBef>
                <a:spcPct val="10000"/>
              </a:spcBef>
              <a:spcAft>
                <a:spcPct val="0"/>
              </a:spcAft>
              <a:buSzPct val="65000"/>
              <a:buFont typeface="Wingdings" pitchFamily="2" charset="2"/>
              <a:buNone/>
              <a:defRPr sz="2400" kern="1200">
                <a:solidFill>
                  <a:schemeClr val="tx1"/>
                </a:solidFill>
                <a:latin typeface="+mn-lt"/>
                <a:ea typeface="+mn-ea"/>
                <a:cs typeface="+mn-cs"/>
              </a:defRPr>
            </a:lvl1pPr>
            <a:lvl2pPr marL="457200" indent="0" algn="ctr" rtl="0" eaLnBrk="0" fontAlgn="base" hangingPunct="0">
              <a:lnSpc>
                <a:spcPts val="3200"/>
              </a:lnSpc>
              <a:spcBef>
                <a:spcPct val="5000"/>
              </a:spcBef>
              <a:spcAft>
                <a:spcPct val="0"/>
              </a:spcAft>
              <a:buNone/>
              <a:defRPr sz="2000" kern="1200">
                <a:solidFill>
                  <a:schemeClr val="tx1"/>
                </a:solidFill>
                <a:latin typeface="+mn-lt"/>
                <a:ea typeface="+mn-ea"/>
                <a:cs typeface="+mn-cs"/>
              </a:defRPr>
            </a:lvl2pPr>
            <a:lvl3pPr marL="914400" indent="0" algn="ctr" rtl="0" eaLnBrk="0" fontAlgn="base" hangingPunct="0">
              <a:lnSpc>
                <a:spcPts val="2600"/>
              </a:lnSpc>
              <a:spcBef>
                <a:spcPct val="20000"/>
              </a:spcBef>
              <a:spcAft>
                <a:spcPct val="0"/>
              </a:spcAft>
              <a:buNone/>
              <a:defRPr sz="1800" kern="1200">
                <a:solidFill>
                  <a:schemeClr val="tx1"/>
                </a:solidFill>
                <a:latin typeface="+mn-lt"/>
                <a:ea typeface="+mn-ea"/>
                <a:cs typeface="+mn-cs"/>
              </a:defRPr>
            </a:lvl3pPr>
            <a:lvl4pPr marL="1371600" indent="0" algn="ctr" rtl="0" eaLnBrk="0" fontAlgn="base" hangingPunct="0">
              <a:spcBef>
                <a:spcPct val="20000"/>
              </a:spcBef>
              <a:spcAft>
                <a:spcPct val="0"/>
              </a:spcAft>
              <a:buNone/>
              <a:defRPr sz="1600" kern="1200">
                <a:solidFill>
                  <a:schemeClr val="tx1"/>
                </a:solidFill>
                <a:latin typeface="+mn-lt"/>
                <a:ea typeface="+mn-ea"/>
                <a:cs typeface="+mn-cs"/>
              </a:defRPr>
            </a:lvl4pPr>
            <a:lvl5pPr marL="1828800" indent="0" algn="ctr" rtl="0" eaLnBrk="0" fontAlgn="base" hangingPunct="0">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000"/>
              </a:lnSpc>
            </a:pPr>
            <a:r>
              <a:rPr lang="en-US" altLang="en-US" sz="2000" b="1" dirty="0"/>
              <a:t>Supervised by</a:t>
            </a:r>
          </a:p>
          <a:p>
            <a:pPr>
              <a:lnSpc>
                <a:spcPts val="2000"/>
              </a:lnSpc>
            </a:pPr>
            <a:r>
              <a:rPr lang="en-US" altLang="en-US" sz="2000" b="1" i="1" dirty="0" err="1"/>
              <a:t>Weijie</a:t>
            </a:r>
            <a:r>
              <a:rPr lang="en-US" altLang="en-US" sz="2000" b="1" i="1" dirty="0"/>
              <a:t> Niu, </a:t>
            </a:r>
          </a:p>
          <a:p>
            <a:pPr>
              <a:lnSpc>
                <a:spcPts val="2000"/>
              </a:lnSpc>
            </a:pPr>
            <a:r>
              <a:rPr lang="en-US" altLang="en-US" sz="2000" b="1" i="1" dirty="0"/>
              <a:t>Dr. Alberto Huertas </a:t>
            </a:r>
            <a:r>
              <a:rPr lang="en-US" altLang="en-US" sz="2000" b="1" i="1" dirty="0" err="1"/>
              <a:t>Celdran</a:t>
            </a:r>
            <a:endParaRPr lang="en-US" altLang="en-US" sz="20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798F2-892F-6166-F174-DFA6F6EFFD2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43E3D991-7944-26B3-D424-F560AA371EAE}"/>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Evaluation (1)</a:t>
            </a:r>
          </a:p>
        </p:txBody>
      </p:sp>
      <p:sp>
        <p:nvSpPr>
          <p:cNvPr id="9" name="文本框 8">
            <a:extLst>
              <a:ext uri="{FF2B5EF4-FFF2-40B4-BE49-F238E27FC236}">
                <a16:creationId xmlns:a16="http://schemas.microsoft.com/office/drawing/2014/main" id="{6BE650DA-4069-199F-01D9-0CFAA9874D49}"/>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E61392A1-C8A3-7676-C092-9A1B75B0B1D1}"/>
              </a:ext>
            </a:extLst>
          </p:cNvPr>
          <p:cNvSpPr txBox="1">
            <a:spLocks noChangeArrowheads="1"/>
          </p:cNvSpPr>
          <p:nvPr/>
        </p:nvSpPr>
        <p:spPr bwMode="auto">
          <a:xfrm>
            <a:off x="468246" y="1255190"/>
            <a:ext cx="9209087" cy="503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Machine Learning Utility metrics</a:t>
            </a:r>
          </a:p>
          <a:p>
            <a:pPr lvl="1">
              <a:lnSpc>
                <a:spcPct val="150000"/>
              </a:lnSpc>
              <a:spcBef>
                <a:spcPct val="0"/>
              </a:spcBef>
              <a:buFont typeface="Arial" panose="020B0604020202020204" pitchFamily="34" charset="0"/>
              <a:buChar char="•"/>
            </a:pPr>
            <a:r>
              <a:rPr lang="en-US" altLang="zh-CN" sz="1600" dirty="0"/>
              <a:t>MAPE (Mean Average percentage Error) for regression dataset</a:t>
            </a:r>
          </a:p>
          <a:p>
            <a:pPr lvl="2">
              <a:lnSpc>
                <a:spcPct val="150000"/>
              </a:lnSpc>
              <a:spcBef>
                <a:spcPct val="0"/>
              </a:spcBef>
              <a:buFont typeface="Arial" panose="020B0604020202020204" pitchFamily="34" charset="0"/>
              <a:buChar char="•"/>
            </a:pPr>
            <a:r>
              <a:rPr lang="en-US" altLang="zh-CN" sz="1400" dirty="0" err="1"/>
              <a:t>LinearRegression</a:t>
            </a:r>
            <a:r>
              <a:rPr lang="en-US" altLang="zh-CN" sz="1400" dirty="0"/>
              <a:t>, Ridge, Lasso, and </a:t>
            </a:r>
            <a:r>
              <a:rPr lang="en-US" altLang="zh-CN" sz="1400" dirty="0" err="1"/>
              <a:t>BayesianRidge</a:t>
            </a:r>
            <a:endParaRPr lang="en-US" altLang="zh-CN" sz="1400" dirty="0"/>
          </a:p>
          <a:p>
            <a:pPr lvl="1">
              <a:lnSpc>
                <a:spcPct val="150000"/>
              </a:lnSpc>
              <a:spcBef>
                <a:spcPct val="0"/>
              </a:spcBef>
              <a:buFont typeface="Arial" panose="020B0604020202020204" pitchFamily="34" charset="0"/>
              <a:buChar char="•"/>
            </a:pPr>
            <a:r>
              <a:rPr lang="en-US" altLang="zh-CN" sz="1600" dirty="0"/>
              <a:t>F1-score and accuracy for classification dataset</a:t>
            </a:r>
          </a:p>
          <a:p>
            <a:pPr lvl="2">
              <a:lnSpc>
                <a:spcPct val="150000"/>
              </a:lnSpc>
              <a:spcBef>
                <a:spcPct val="0"/>
              </a:spcBef>
              <a:buFont typeface="Arial" panose="020B0604020202020204" pitchFamily="34" charset="0"/>
              <a:buChar char="•"/>
            </a:pPr>
            <a:r>
              <a:rPr lang="en-US" altLang="zh-CN" sz="1400" dirty="0" err="1"/>
              <a:t>RandomForestClassifier</a:t>
            </a:r>
            <a:r>
              <a:rPr lang="en-US" altLang="zh-CN" sz="1400" dirty="0"/>
              <a:t> and </a:t>
            </a:r>
            <a:r>
              <a:rPr lang="en-US" altLang="zh-CN" sz="1400" dirty="0" err="1"/>
              <a:t>GradientBoostingClassifier</a:t>
            </a:r>
            <a:endParaRPr lang="en-US" altLang="zh-CN" sz="1600" dirty="0"/>
          </a:p>
          <a:p>
            <a:pPr>
              <a:lnSpc>
                <a:spcPct val="150000"/>
              </a:lnSpc>
              <a:spcBef>
                <a:spcPct val="0"/>
              </a:spcBef>
              <a:buSzTx/>
              <a:buFont typeface="Arial" panose="020B0604020202020204" pitchFamily="34" charset="0"/>
              <a:buChar char="•"/>
            </a:pPr>
            <a:r>
              <a:rPr lang="en-US" altLang="zh-CN" sz="2000" b="1" dirty="0"/>
              <a:t>Statistical Utility metrics</a:t>
            </a:r>
          </a:p>
          <a:p>
            <a:pPr lvl="1">
              <a:lnSpc>
                <a:spcPct val="150000"/>
              </a:lnSpc>
              <a:spcBef>
                <a:spcPct val="0"/>
              </a:spcBef>
              <a:buFont typeface="Arial" panose="020B0604020202020204" pitchFamily="34" charset="0"/>
              <a:buChar char="•"/>
            </a:pPr>
            <a:r>
              <a:rPr lang="en-US" altLang="zh-CN" sz="1600" dirty="0"/>
              <a:t>Correlation</a:t>
            </a:r>
          </a:p>
          <a:p>
            <a:pPr lvl="1">
              <a:lnSpc>
                <a:spcPct val="150000"/>
              </a:lnSpc>
              <a:spcBef>
                <a:spcPct val="0"/>
              </a:spcBef>
              <a:buFont typeface="Arial" panose="020B0604020202020204" pitchFamily="34" charset="0"/>
              <a:buChar char="•"/>
            </a:pPr>
            <a:r>
              <a:rPr lang="en-US" altLang="zh-CN" sz="1600" dirty="0"/>
              <a:t>JS (Jensen-Shannon Divergence)</a:t>
            </a:r>
          </a:p>
          <a:p>
            <a:pPr lvl="1">
              <a:lnSpc>
                <a:spcPct val="150000"/>
              </a:lnSpc>
              <a:spcBef>
                <a:spcPct val="0"/>
              </a:spcBef>
              <a:buFont typeface="Arial" panose="020B0604020202020204" pitchFamily="34" charset="0"/>
              <a:buChar char="•"/>
            </a:pPr>
            <a:r>
              <a:rPr lang="en-US" altLang="zh-CN" sz="1600" dirty="0"/>
              <a:t>Mean, Median, variance</a:t>
            </a:r>
          </a:p>
          <a:p>
            <a:pPr>
              <a:lnSpc>
                <a:spcPct val="150000"/>
              </a:lnSpc>
              <a:spcBef>
                <a:spcPct val="0"/>
              </a:spcBef>
              <a:buSzTx/>
              <a:buFont typeface="Arial" panose="020B0604020202020204" pitchFamily="34" charset="0"/>
              <a:buChar char="•"/>
            </a:pPr>
            <a:r>
              <a:rPr lang="en-US" altLang="zh-CN" sz="2000" b="1" dirty="0"/>
              <a:t>Privacy metrics</a:t>
            </a:r>
          </a:p>
          <a:p>
            <a:pPr lvl="1">
              <a:lnSpc>
                <a:spcPct val="150000"/>
              </a:lnSpc>
              <a:spcBef>
                <a:spcPct val="0"/>
              </a:spcBef>
              <a:buFont typeface="Arial" panose="020B0604020202020204" pitchFamily="34" charset="0"/>
              <a:buChar char="•"/>
            </a:pPr>
            <a:r>
              <a:rPr lang="en-US" altLang="zh-CN" sz="1600" dirty="0"/>
              <a:t>DCR (Differential Correlation Ratio)</a:t>
            </a:r>
          </a:p>
          <a:p>
            <a:pPr lvl="1">
              <a:lnSpc>
                <a:spcPct val="150000"/>
              </a:lnSpc>
              <a:spcBef>
                <a:spcPct val="0"/>
              </a:spcBef>
              <a:buFont typeface="Arial" panose="020B0604020202020204" pitchFamily="34" charset="0"/>
              <a:buChar char="•"/>
            </a:pPr>
            <a:r>
              <a:rPr lang="en-US" altLang="zh-CN" sz="1600" dirty="0"/>
              <a:t>NNDR (Nearest Neighbor Distance Ratio)</a:t>
            </a:r>
          </a:p>
          <a:p>
            <a:pPr lvl="1">
              <a:lnSpc>
                <a:spcPct val="150000"/>
              </a:lnSpc>
              <a:spcBef>
                <a:spcPct val="0"/>
              </a:spcBef>
              <a:buFont typeface="Arial" panose="020B0604020202020204" pitchFamily="34" charset="0"/>
              <a:buChar char="•"/>
            </a:pPr>
            <a:r>
              <a:rPr lang="en-US" altLang="zh-CN" sz="1600" dirty="0"/>
              <a:t>NNAA (Neural Network Adversarial Accuracy)</a:t>
            </a:r>
          </a:p>
        </p:txBody>
      </p:sp>
      <p:sp>
        <p:nvSpPr>
          <p:cNvPr id="2" name="页脚占位符 1">
            <a:extLst>
              <a:ext uri="{FF2B5EF4-FFF2-40B4-BE49-F238E27FC236}">
                <a16:creationId xmlns:a16="http://schemas.microsoft.com/office/drawing/2014/main" id="{229866C1-3BE4-FABF-9146-4561BBC99F2F}"/>
              </a:ext>
            </a:extLst>
          </p:cNvPr>
          <p:cNvSpPr>
            <a:spLocks noGrp="1"/>
          </p:cNvSpPr>
          <p:nvPr>
            <p:ph type="ftr" sz="quarter" idx="10"/>
          </p:nvPr>
        </p:nvSpPr>
        <p:spPr>
          <a:xfrm>
            <a:off x="526274" y="6176537"/>
            <a:ext cx="6098584" cy="365125"/>
          </a:xfrm>
        </p:spPr>
        <p:txBody>
          <a:bodyPr/>
          <a:lstStyle/>
          <a:p>
            <a:pPr>
              <a:defRPr/>
            </a:pPr>
            <a:r>
              <a:rPr lang="en-US" sz="600" dirty="0"/>
              <a:t>Niu, W., </a:t>
            </a:r>
            <a:r>
              <a:rPr lang="en-US" sz="600" dirty="0" err="1"/>
              <a:t>Celdran</a:t>
            </a:r>
            <a:r>
              <a:rPr lang="en-US" sz="600" dirty="0"/>
              <a:t>, A. H., </a:t>
            </a:r>
            <a:r>
              <a:rPr lang="en-US" sz="600" dirty="0" err="1"/>
              <a:t>Siarsky</a:t>
            </a:r>
            <a:r>
              <a:rPr lang="en-US" sz="600" dirty="0"/>
              <a:t>, K., &amp; Stiller, B. (2024). FEST: A Unified Framework for Evaluating Synthetic Tabular Data. Proceedings of the 2025 International Conference on Information Systems Privacy and Security, Porto, Portugal, 2025</a:t>
            </a:r>
            <a:endParaRPr lang="LID4096"/>
          </a:p>
        </p:txBody>
      </p:sp>
    </p:spTree>
    <p:extLst>
      <p:ext uri="{BB962C8B-B14F-4D97-AF65-F5344CB8AC3E}">
        <p14:creationId xmlns:p14="http://schemas.microsoft.com/office/powerpoint/2010/main" val="88097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7CCD9-68FE-E8A5-2E11-FFF0ADF475CF}"/>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4CA5B18-ED15-986C-2EDF-B6EC7934A5B8}"/>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Evaluation (2)</a:t>
            </a:r>
          </a:p>
        </p:txBody>
      </p:sp>
      <p:sp>
        <p:nvSpPr>
          <p:cNvPr id="9" name="文本框 8">
            <a:extLst>
              <a:ext uri="{FF2B5EF4-FFF2-40B4-BE49-F238E27FC236}">
                <a16:creationId xmlns:a16="http://schemas.microsoft.com/office/drawing/2014/main" id="{85324641-A644-A4AD-DD7F-FBFA90AAD4E4}"/>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FF517683-4C37-2426-1117-30839878428E}"/>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Datasets</a:t>
            </a:r>
            <a:endParaRPr lang="en-US" altLang="zh-CN" sz="1600" dirty="0"/>
          </a:p>
        </p:txBody>
      </p:sp>
      <p:sp>
        <p:nvSpPr>
          <p:cNvPr id="8" name="TextBox 1">
            <a:extLst>
              <a:ext uri="{FF2B5EF4-FFF2-40B4-BE49-F238E27FC236}">
                <a16:creationId xmlns:a16="http://schemas.microsoft.com/office/drawing/2014/main" id="{EAA79E11-9818-14A1-ACD6-8B83E7CBE9CF}"/>
              </a:ext>
            </a:extLst>
          </p:cNvPr>
          <p:cNvSpPr txBox="1">
            <a:spLocks noChangeArrowheads="1"/>
          </p:cNvSpPr>
          <p:nvPr/>
        </p:nvSpPr>
        <p:spPr bwMode="auto">
          <a:xfrm>
            <a:off x="468246" y="3621221"/>
            <a:ext cx="9209087" cy="253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Outliers</a:t>
            </a:r>
            <a:r>
              <a:rPr lang="zh-CN" altLang="en-US" sz="2000" b="1" dirty="0"/>
              <a:t> </a:t>
            </a:r>
            <a:r>
              <a:rPr lang="zh-CN" altLang="en-US" sz="2000" dirty="0"/>
              <a:t>（</a:t>
            </a:r>
            <a:r>
              <a:rPr lang="en-US" altLang="zh-CN" sz="2000" dirty="0"/>
              <a:t>Stopping Criteria</a:t>
            </a:r>
            <a:r>
              <a:rPr lang="zh-CN" altLang="en-US" sz="2000" dirty="0"/>
              <a:t>）</a:t>
            </a:r>
            <a:endParaRPr lang="en-US" altLang="zh-CN" sz="2000" dirty="0"/>
          </a:p>
          <a:p>
            <a:pPr>
              <a:lnSpc>
                <a:spcPct val="150000"/>
              </a:lnSpc>
              <a:spcBef>
                <a:spcPct val="0"/>
              </a:spcBef>
              <a:buSzTx/>
              <a:buFont typeface="Arial" panose="020B0604020202020204" pitchFamily="34" charset="0"/>
              <a:buChar char="•"/>
            </a:pPr>
            <a:endParaRPr lang="en-US" altLang="zh-CN" sz="2000" b="1" dirty="0"/>
          </a:p>
          <a:p>
            <a:pPr>
              <a:lnSpc>
                <a:spcPct val="150000"/>
              </a:lnSpc>
              <a:spcBef>
                <a:spcPct val="0"/>
              </a:spcBef>
              <a:buSzTx/>
              <a:buFont typeface="Arial" panose="020B0604020202020204" pitchFamily="34" charset="0"/>
              <a:buChar char="•"/>
            </a:pPr>
            <a:r>
              <a:rPr lang="en-US" altLang="zh-CN" sz="2000" b="1" dirty="0"/>
              <a:t>Three categories of synthetic datasets</a:t>
            </a:r>
          </a:p>
          <a:p>
            <a:pPr lvl="1">
              <a:lnSpc>
                <a:spcPct val="150000"/>
              </a:lnSpc>
              <a:spcBef>
                <a:spcPct val="0"/>
              </a:spcBef>
              <a:buFont typeface="Arial" panose="020B0604020202020204" pitchFamily="34" charset="0"/>
              <a:buChar char="•"/>
            </a:pPr>
            <a:r>
              <a:rPr lang="en-US" altLang="zh-CN" sz="1600" b="1" dirty="0"/>
              <a:t>Unprocessed synthetic dataset</a:t>
            </a:r>
          </a:p>
          <a:p>
            <a:pPr lvl="1">
              <a:lnSpc>
                <a:spcPct val="150000"/>
              </a:lnSpc>
              <a:spcBef>
                <a:spcPct val="0"/>
              </a:spcBef>
              <a:buFont typeface="Arial" panose="020B0604020202020204" pitchFamily="34" charset="0"/>
              <a:buChar char="•"/>
            </a:pPr>
            <a:r>
              <a:rPr lang="en-US" altLang="zh-CN" sz="1600" b="1" dirty="0"/>
              <a:t>Synthetic dataset with outliers replaced by median</a:t>
            </a:r>
          </a:p>
          <a:p>
            <a:pPr lvl="1">
              <a:lnSpc>
                <a:spcPct val="150000"/>
              </a:lnSpc>
              <a:spcBef>
                <a:spcPct val="0"/>
              </a:spcBef>
              <a:buFont typeface="Arial" panose="020B0604020202020204" pitchFamily="34" charset="0"/>
              <a:buChar char="•"/>
            </a:pPr>
            <a:r>
              <a:rPr lang="en-US" altLang="zh-CN" sz="1600" b="1" dirty="0"/>
              <a:t>Synthetic dataset with outliers removed</a:t>
            </a:r>
            <a:endParaRPr lang="en-US" altLang="zh-CN" sz="1600" dirty="0"/>
          </a:p>
        </p:txBody>
      </p:sp>
      <p:pic>
        <p:nvPicPr>
          <p:cNvPr id="16" name="图片 15">
            <a:extLst>
              <a:ext uri="{FF2B5EF4-FFF2-40B4-BE49-F238E27FC236}">
                <a16:creationId xmlns:a16="http://schemas.microsoft.com/office/drawing/2014/main" id="{C58D9813-0887-E352-3F98-82951D4D10C3}"/>
              </a:ext>
            </a:extLst>
          </p:cNvPr>
          <p:cNvPicPr>
            <a:picLocks noChangeAspect="1"/>
          </p:cNvPicPr>
          <p:nvPr/>
        </p:nvPicPr>
        <p:blipFill>
          <a:blip r:embed="rId3"/>
          <a:stretch>
            <a:fillRect/>
          </a:stretch>
        </p:blipFill>
        <p:spPr>
          <a:xfrm>
            <a:off x="2399439" y="4048630"/>
            <a:ext cx="5346700" cy="469900"/>
          </a:xfrm>
          <a:prstGeom prst="rect">
            <a:avLst/>
          </a:prstGeom>
        </p:spPr>
      </p:pic>
      <p:pic>
        <p:nvPicPr>
          <p:cNvPr id="17" name="图片 16">
            <a:extLst>
              <a:ext uri="{FF2B5EF4-FFF2-40B4-BE49-F238E27FC236}">
                <a16:creationId xmlns:a16="http://schemas.microsoft.com/office/drawing/2014/main" id="{BB577597-42E3-8C4C-C608-9F6CBFC1BB83}"/>
              </a:ext>
            </a:extLst>
          </p:cNvPr>
          <p:cNvPicPr>
            <a:picLocks noChangeAspect="1"/>
          </p:cNvPicPr>
          <p:nvPr/>
        </p:nvPicPr>
        <p:blipFill>
          <a:blip r:embed="rId4"/>
          <a:stretch>
            <a:fillRect/>
          </a:stretch>
        </p:blipFill>
        <p:spPr>
          <a:xfrm>
            <a:off x="1066800" y="1674325"/>
            <a:ext cx="7772400" cy="1937046"/>
          </a:xfrm>
          <a:prstGeom prst="rect">
            <a:avLst/>
          </a:prstGeom>
        </p:spPr>
      </p:pic>
    </p:spTree>
    <p:extLst>
      <p:ext uri="{BB962C8B-B14F-4D97-AF65-F5344CB8AC3E}">
        <p14:creationId xmlns:p14="http://schemas.microsoft.com/office/powerpoint/2010/main" val="308716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738E-50C0-069F-2B01-800957A6BE86}"/>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2C683964-1B3D-6E1E-67EA-55E09961C9B0}"/>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Evaluation (3)</a:t>
            </a:r>
          </a:p>
        </p:txBody>
      </p:sp>
      <p:sp>
        <p:nvSpPr>
          <p:cNvPr id="9" name="文本框 8">
            <a:extLst>
              <a:ext uri="{FF2B5EF4-FFF2-40B4-BE49-F238E27FC236}">
                <a16:creationId xmlns:a16="http://schemas.microsoft.com/office/drawing/2014/main" id="{078006C1-D246-F64D-9222-31C20A0D4B0E}"/>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F6782ED9-FE8C-9FF8-E12C-769E2279F2E3}"/>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Number of Outliers </a:t>
            </a:r>
            <a:r>
              <a:rPr lang="zh-CN" altLang="en-US" sz="2000" b="1" dirty="0"/>
              <a:t>（</a:t>
            </a:r>
            <a:r>
              <a:rPr lang="en-US" altLang="zh-CN" sz="2000" b="1" dirty="0"/>
              <a:t>Diabetes Dataset)</a:t>
            </a:r>
            <a:endParaRPr lang="en-US" altLang="zh-CN" sz="1600" dirty="0"/>
          </a:p>
        </p:txBody>
      </p:sp>
      <p:pic>
        <p:nvPicPr>
          <p:cNvPr id="3" name="图片 2">
            <a:extLst>
              <a:ext uri="{FF2B5EF4-FFF2-40B4-BE49-F238E27FC236}">
                <a16:creationId xmlns:a16="http://schemas.microsoft.com/office/drawing/2014/main" id="{5F42CB7F-1436-08F9-428E-95F9E8C9D99E}"/>
              </a:ext>
            </a:extLst>
          </p:cNvPr>
          <p:cNvPicPr>
            <a:picLocks noChangeAspect="1"/>
          </p:cNvPicPr>
          <p:nvPr/>
        </p:nvPicPr>
        <p:blipFill>
          <a:blip r:embed="rId3"/>
          <a:stretch>
            <a:fillRect/>
          </a:stretch>
        </p:blipFill>
        <p:spPr>
          <a:xfrm>
            <a:off x="1066800" y="2292272"/>
            <a:ext cx="7772400" cy="2813608"/>
          </a:xfrm>
          <a:prstGeom prst="rect">
            <a:avLst/>
          </a:prstGeom>
        </p:spPr>
      </p:pic>
      <p:sp>
        <p:nvSpPr>
          <p:cNvPr id="6" name="文本框 5">
            <a:extLst>
              <a:ext uri="{FF2B5EF4-FFF2-40B4-BE49-F238E27FC236}">
                <a16:creationId xmlns:a16="http://schemas.microsoft.com/office/drawing/2014/main" id="{0C6E183D-0ACA-9010-70E8-DA57658E4AE3}"/>
              </a:ext>
            </a:extLst>
          </p:cNvPr>
          <p:cNvSpPr txBox="1"/>
          <p:nvPr/>
        </p:nvSpPr>
        <p:spPr>
          <a:xfrm>
            <a:off x="1255077" y="5354344"/>
            <a:ext cx="7635424"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dirty="0"/>
              <a:t>The amount of outliers increases as noise increases</a:t>
            </a:r>
            <a:endParaRPr kumimoji="1" lang="zh-CN" altLang="en-US" dirty="0"/>
          </a:p>
        </p:txBody>
      </p:sp>
    </p:spTree>
    <p:extLst>
      <p:ext uri="{BB962C8B-B14F-4D97-AF65-F5344CB8AC3E}">
        <p14:creationId xmlns:p14="http://schemas.microsoft.com/office/powerpoint/2010/main" val="2534780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C75D6-1FB4-BF1E-2385-60F828F6674C}"/>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6E604D7C-B601-DB18-F659-EF16F68673F0}"/>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Evaluation (4)</a:t>
            </a:r>
          </a:p>
        </p:txBody>
      </p:sp>
      <p:sp>
        <p:nvSpPr>
          <p:cNvPr id="9" name="文本框 8">
            <a:extLst>
              <a:ext uri="{FF2B5EF4-FFF2-40B4-BE49-F238E27FC236}">
                <a16:creationId xmlns:a16="http://schemas.microsoft.com/office/drawing/2014/main" id="{10D6FA95-691B-99B1-29FC-3A7DD0C08416}"/>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4357C336-FEA1-21C5-E09C-1196DDD1CE84}"/>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Machine Learning Utility (Insurance Dataset – MAPE )</a:t>
            </a:r>
            <a:endParaRPr lang="en-US" altLang="zh-CN" sz="1600" dirty="0"/>
          </a:p>
        </p:txBody>
      </p:sp>
      <p:grpSp>
        <p:nvGrpSpPr>
          <p:cNvPr id="8" name="组合 7">
            <a:extLst>
              <a:ext uri="{FF2B5EF4-FFF2-40B4-BE49-F238E27FC236}">
                <a16:creationId xmlns:a16="http://schemas.microsoft.com/office/drawing/2014/main" id="{2832CC19-78D6-AC21-70CE-F68453245FA9}"/>
              </a:ext>
            </a:extLst>
          </p:cNvPr>
          <p:cNvGrpSpPr/>
          <p:nvPr/>
        </p:nvGrpSpPr>
        <p:grpSpPr>
          <a:xfrm>
            <a:off x="4165600" y="2139991"/>
            <a:ext cx="5245033" cy="3657607"/>
            <a:chOff x="3549998" y="1922156"/>
            <a:chExt cx="6127335" cy="4161151"/>
          </a:xfrm>
        </p:grpSpPr>
        <p:pic>
          <p:nvPicPr>
            <p:cNvPr id="3" name="图片 2">
              <a:extLst>
                <a:ext uri="{FF2B5EF4-FFF2-40B4-BE49-F238E27FC236}">
                  <a16:creationId xmlns:a16="http://schemas.microsoft.com/office/drawing/2014/main" id="{1C54F852-DC46-B97C-B3F0-C54CB004A683}"/>
                </a:ext>
              </a:extLst>
            </p:cNvPr>
            <p:cNvPicPr>
              <a:picLocks noChangeAspect="1"/>
            </p:cNvPicPr>
            <p:nvPr/>
          </p:nvPicPr>
          <p:blipFill>
            <a:blip r:embed="rId3"/>
            <a:stretch>
              <a:fillRect/>
            </a:stretch>
          </p:blipFill>
          <p:spPr>
            <a:xfrm>
              <a:off x="3674060" y="1922156"/>
              <a:ext cx="5744198" cy="4161151"/>
            </a:xfrm>
            <a:prstGeom prst="rect">
              <a:avLst/>
            </a:prstGeom>
          </p:spPr>
        </p:pic>
        <p:sp>
          <p:nvSpPr>
            <p:cNvPr id="6" name="矩形 5">
              <a:extLst>
                <a:ext uri="{FF2B5EF4-FFF2-40B4-BE49-F238E27FC236}">
                  <a16:creationId xmlns:a16="http://schemas.microsoft.com/office/drawing/2014/main" id="{9D78A18F-3EA9-D90B-D214-1382F58F461D}"/>
                </a:ext>
              </a:extLst>
            </p:cNvPr>
            <p:cNvSpPr/>
            <p:nvPr/>
          </p:nvSpPr>
          <p:spPr bwMode="auto">
            <a:xfrm>
              <a:off x="3549998" y="2121631"/>
              <a:ext cx="6127335" cy="110240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grpSp>
      <p:sp>
        <p:nvSpPr>
          <p:cNvPr id="7" name="文本框 6">
            <a:extLst>
              <a:ext uri="{FF2B5EF4-FFF2-40B4-BE49-F238E27FC236}">
                <a16:creationId xmlns:a16="http://schemas.microsoft.com/office/drawing/2014/main" id="{01BB68FD-FD3F-3F8F-4AA5-DEB4A1232D7B}"/>
              </a:ext>
            </a:extLst>
          </p:cNvPr>
          <p:cNvSpPr txBox="1"/>
          <p:nvPr/>
        </p:nvSpPr>
        <p:spPr>
          <a:xfrm>
            <a:off x="468246" y="3183964"/>
            <a:ext cx="3479733"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1600" dirty="0"/>
              <a:t>Outliers in weaker noise impact more</a:t>
            </a:r>
          </a:p>
          <a:p>
            <a:pPr marL="342900" indent="-342900">
              <a:buFont typeface="Arial" panose="020B0604020202020204" pitchFamily="34" charset="0"/>
              <a:buChar char="•"/>
            </a:pPr>
            <a:endParaRPr kumimoji="1" lang="en-US" altLang="zh-CN" sz="1600" dirty="0"/>
          </a:p>
          <a:p>
            <a:pPr marL="342900" indent="-342900">
              <a:buFont typeface="Arial" panose="020B0604020202020204" pitchFamily="34" charset="0"/>
              <a:buChar char="•"/>
            </a:pPr>
            <a:r>
              <a:rPr kumimoji="1" lang="en-US" altLang="zh-CN" sz="1600" dirty="0"/>
              <a:t>When noise strength goes higher, the outlier is not obvious</a:t>
            </a:r>
          </a:p>
          <a:p>
            <a:pPr marL="342900" indent="-342900">
              <a:buFont typeface="Arial" panose="020B0604020202020204" pitchFamily="34" charset="0"/>
              <a:buChar char="•"/>
            </a:pPr>
            <a:endParaRPr kumimoji="1" lang="en-US" altLang="zh-CN" sz="1600" dirty="0"/>
          </a:p>
          <a:p>
            <a:pPr marL="342900" indent="-342900">
              <a:buFont typeface="Arial" panose="020B0604020202020204" pitchFamily="34" charset="0"/>
              <a:buChar char="•"/>
            </a:pPr>
            <a:r>
              <a:rPr kumimoji="1" lang="en-US" altLang="zh-CN" sz="1600" dirty="0"/>
              <a:t>Both processed datasets show similar trend</a:t>
            </a:r>
          </a:p>
          <a:p>
            <a:pPr marL="342900" indent="-342900">
              <a:buFont typeface="Arial" panose="020B0604020202020204" pitchFamily="34" charset="0"/>
              <a:buChar char="•"/>
            </a:pPr>
            <a:endParaRPr kumimoji="1" lang="zh-CN" altLang="en-US" sz="1600" dirty="0"/>
          </a:p>
        </p:txBody>
      </p:sp>
    </p:spTree>
    <p:extLst>
      <p:ext uri="{BB962C8B-B14F-4D97-AF65-F5344CB8AC3E}">
        <p14:creationId xmlns:p14="http://schemas.microsoft.com/office/powerpoint/2010/main" val="26811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83245-50CE-C42D-F083-BBB87A40BCEB}"/>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888B2811-A5EA-E53B-7046-753B31EA0749}"/>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Evaluation (</a:t>
            </a:r>
            <a:r>
              <a:rPr lang="en-US" altLang="zh-CN" sz="3200" dirty="0"/>
              <a:t>5</a:t>
            </a:r>
            <a:r>
              <a:rPr lang="de-CH" sz="3200" dirty="0"/>
              <a:t>)</a:t>
            </a:r>
          </a:p>
        </p:txBody>
      </p:sp>
      <p:sp>
        <p:nvSpPr>
          <p:cNvPr id="9" name="文本框 8">
            <a:extLst>
              <a:ext uri="{FF2B5EF4-FFF2-40B4-BE49-F238E27FC236}">
                <a16:creationId xmlns:a16="http://schemas.microsoft.com/office/drawing/2014/main" id="{D20F22C6-348E-B44D-D996-4864334B14C8}"/>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30F59966-7A27-19FD-07BB-1717AD1BF82C}"/>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Statistical utility and privacy</a:t>
            </a:r>
            <a:r>
              <a:rPr lang="zh-CN" altLang="en-US" sz="2000" b="1" dirty="0"/>
              <a:t> （</a:t>
            </a:r>
            <a:r>
              <a:rPr lang="en-US" altLang="zh-CN" sz="2000" b="1" dirty="0"/>
              <a:t>Replaced)</a:t>
            </a:r>
            <a:endParaRPr lang="en-US" altLang="zh-CN" sz="1600" dirty="0"/>
          </a:p>
        </p:txBody>
      </p:sp>
      <p:grpSp>
        <p:nvGrpSpPr>
          <p:cNvPr id="7" name="组合 6">
            <a:extLst>
              <a:ext uri="{FF2B5EF4-FFF2-40B4-BE49-F238E27FC236}">
                <a16:creationId xmlns:a16="http://schemas.microsoft.com/office/drawing/2014/main" id="{CC3F4F5C-2E78-3C62-BB2F-9CCD65742EDD}"/>
              </a:ext>
            </a:extLst>
          </p:cNvPr>
          <p:cNvGrpSpPr/>
          <p:nvPr/>
        </p:nvGrpSpPr>
        <p:grpSpPr>
          <a:xfrm>
            <a:off x="468246" y="1834425"/>
            <a:ext cx="4043619" cy="2457925"/>
            <a:chOff x="1477269" y="2169890"/>
            <a:chExt cx="6909713" cy="3646119"/>
          </a:xfrm>
        </p:grpSpPr>
        <p:pic>
          <p:nvPicPr>
            <p:cNvPr id="6" name="图片 5">
              <a:extLst>
                <a:ext uri="{FF2B5EF4-FFF2-40B4-BE49-F238E27FC236}">
                  <a16:creationId xmlns:a16="http://schemas.microsoft.com/office/drawing/2014/main" id="{57AC428E-68B9-AB1D-516B-8265B028099D}"/>
                </a:ext>
              </a:extLst>
            </p:cNvPr>
            <p:cNvPicPr>
              <a:picLocks noChangeAspect="1"/>
            </p:cNvPicPr>
            <p:nvPr/>
          </p:nvPicPr>
          <p:blipFill>
            <a:blip r:embed="rId3"/>
            <a:srcRect b="7113"/>
            <a:stretch/>
          </p:blipFill>
          <p:spPr>
            <a:xfrm>
              <a:off x="1807284" y="2169890"/>
              <a:ext cx="6291431" cy="3646119"/>
            </a:xfrm>
            <a:prstGeom prst="rect">
              <a:avLst/>
            </a:prstGeom>
          </p:spPr>
        </p:pic>
        <p:sp>
          <p:nvSpPr>
            <p:cNvPr id="2" name="文本框 1">
              <a:extLst>
                <a:ext uri="{FF2B5EF4-FFF2-40B4-BE49-F238E27FC236}">
                  <a16:creationId xmlns:a16="http://schemas.microsoft.com/office/drawing/2014/main" id="{6D90D2FC-A977-1320-B2E7-2079F2565AB1}"/>
                </a:ext>
              </a:extLst>
            </p:cNvPr>
            <p:cNvSpPr txBox="1"/>
            <p:nvPr/>
          </p:nvSpPr>
          <p:spPr>
            <a:xfrm rot="16200000">
              <a:off x="1007363" y="3712232"/>
              <a:ext cx="1412480" cy="472668"/>
            </a:xfrm>
            <a:prstGeom prst="rect">
              <a:avLst/>
            </a:prstGeom>
            <a:solidFill>
              <a:schemeClr val="bg1"/>
            </a:solidFill>
          </p:spPr>
          <p:txBody>
            <a:bodyPr wrap="none" rtlCol="0">
              <a:spAutoFit/>
            </a:bodyPr>
            <a:lstStyle/>
            <a:p>
              <a:r>
                <a:rPr kumimoji="1" lang="en-US" altLang="zh-CN" sz="1600" dirty="0">
                  <a:solidFill>
                    <a:srgbClr val="FF0000"/>
                  </a:solidFill>
                </a:rPr>
                <a:t>DCR value</a:t>
              </a:r>
              <a:endParaRPr kumimoji="1" lang="zh-CN" altLang="en-US" sz="1600" dirty="0">
                <a:solidFill>
                  <a:srgbClr val="FF0000"/>
                </a:solidFill>
              </a:endParaRPr>
            </a:p>
          </p:txBody>
        </p:sp>
        <p:sp>
          <p:nvSpPr>
            <p:cNvPr id="3" name="文本框 2">
              <a:extLst>
                <a:ext uri="{FF2B5EF4-FFF2-40B4-BE49-F238E27FC236}">
                  <a16:creationId xmlns:a16="http://schemas.microsoft.com/office/drawing/2014/main" id="{1C2BDF70-B336-26A6-D4D4-FD234544DE3E}"/>
                </a:ext>
              </a:extLst>
            </p:cNvPr>
            <p:cNvSpPr txBox="1"/>
            <p:nvPr/>
          </p:nvSpPr>
          <p:spPr>
            <a:xfrm rot="16200000">
              <a:off x="7164677" y="3712231"/>
              <a:ext cx="1971942" cy="472668"/>
            </a:xfrm>
            <a:prstGeom prst="rect">
              <a:avLst/>
            </a:prstGeom>
            <a:solidFill>
              <a:schemeClr val="bg1"/>
            </a:solidFill>
          </p:spPr>
          <p:txBody>
            <a:bodyPr wrap="square">
              <a:spAutoFit/>
            </a:bodyPr>
            <a:lstStyle/>
            <a:p>
              <a:r>
                <a:rPr kumimoji="1" lang="en-US" altLang="zh-CN" sz="1600" dirty="0">
                  <a:solidFill>
                    <a:schemeClr val="accent2">
                      <a:lumMod val="60000"/>
                      <a:lumOff val="40000"/>
                    </a:schemeClr>
                  </a:solidFill>
                </a:rPr>
                <a:t>Other value</a:t>
              </a:r>
              <a:endParaRPr kumimoji="1" lang="zh-CN" altLang="en-US" sz="1600" dirty="0">
                <a:solidFill>
                  <a:schemeClr val="accent2">
                    <a:lumMod val="60000"/>
                    <a:lumOff val="40000"/>
                  </a:schemeClr>
                </a:solidFill>
              </a:endParaRPr>
            </a:p>
          </p:txBody>
        </p:sp>
      </p:grpSp>
      <p:grpSp>
        <p:nvGrpSpPr>
          <p:cNvPr id="21" name="组合 20">
            <a:extLst>
              <a:ext uri="{FF2B5EF4-FFF2-40B4-BE49-F238E27FC236}">
                <a16:creationId xmlns:a16="http://schemas.microsoft.com/office/drawing/2014/main" id="{85AC5DFB-0F6E-E5FE-1C42-65B2D8C21372}"/>
              </a:ext>
            </a:extLst>
          </p:cNvPr>
          <p:cNvGrpSpPr/>
          <p:nvPr/>
        </p:nvGrpSpPr>
        <p:grpSpPr>
          <a:xfrm>
            <a:off x="4887790" y="1834425"/>
            <a:ext cx="4466566" cy="2292749"/>
            <a:chOff x="4887790" y="1834425"/>
            <a:chExt cx="4466566" cy="2292749"/>
          </a:xfrm>
        </p:grpSpPr>
        <p:pic>
          <p:nvPicPr>
            <p:cNvPr id="10" name="图片 9" descr="图表, 折线图&#10;&#10;描述已自动生成">
              <a:extLst>
                <a:ext uri="{FF2B5EF4-FFF2-40B4-BE49-F238E27FC236}">
                  <a16:creationId xmlns:a16="http://schemas.microsoft.com/office/drawing/2014/main" id="{00F7BAD1-1F76-593F-530B-DB03E2609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784" y="1834425"/>
              <a:ext cx="4064287" cy="2292749"/>
            </a:xfrm>
            <a:prstGeom prst="rect">
              <a:avLst/>
            </a:prstGeom>
          </p:spPr>
        </p:pic>
        <p:sp>
          <p:nvSpPr>
            <p:cNvPr id="14" name="文本框 13">
              <a:extLst>
                <a:ext uri="{FF2B5EF4-FFF2-40B4-BE49-F238E27FC236}">
                  <a16:creationId xmlns:a16="http://schemas.microsoft.com/office/drawing/2014/main" id="{09B5D8D5-9593-03B4-2E18-AB179F01A5F6}"/>
                </a:ext>
              </a:extLst>
            </p:cNvPr>
            <p:cNvSpPr txBox="1"/>
            <p:nvPr/>
          </p:nvSpPr>
          <p:spPr>
            <a:xfrm rot="16200000">
              <a:off x="8551388" y="2895162"/>
              <a:ext cx="1329327" cy="276609"/>
            </a:xfrm>
            <a:prstGeom prst="rect">
              <a:avLst/>
            </a:prstGeom>
            <a:solidFill>
              <a:schemeClr val="bg1"/>
            </a:solidFill>
          </p:spPr>
          <p:txBody>
            <a:bodyPr wrap="square">
              <a:spAutoFit/>
            </a:bodyPr>
            <a:lstStyle/>
            <a:p>
              <a:r>
                <a:rPr kumimoji="1" lang="en-US" altLang="zh-CN" sz="1600" dirty="0">
                  <a:solidFill>
                    <a:schemeClr val="accent2">
                      <a:lumMod val="60000"/>
                      <a:lumOff val="40000"/>
                    </a:schemeClr>
                  </a:solidFill>
                </a:rPr>
                <a:t>Other value</a:t>
              </a:r>
              <a:endParaRPr kumimoji="1" lang="zh-CN" altLang="en-US" sz="1600" dirty="0">
                <a:solidFill>
                  <a:schemeClr val="accent2">
                    <a:lumMod val="60000"/>
                    <a:lumOff val="40000"/>
                  </a:schemeClr>
                </a:solidFill>
              </a:endParaRPr>
            </a:p>
          </p:txBody>
        </p:sp>
        <p:sp>
          <p:nvSpPr>
            <p:cNvPr id="15" name="文本框 14">
              <a:extLst>
                <a:ext uri="{FF2B5EF4-FFF2-40B4-BE49-F238E27FC236}">
                  <a16:creationId xmlns:a16="http://schemas.microsoft.com/office/drawing/2014/main" id="{5589A639-7B70-1F40-615C-D0E10C01574D}"/>
                </a:ext>
              </a:extLst>
            </p:cNvPr>
            <p:cNvSpPr txBox="1"/>
            <p:nvPr/>
          </p:nvSpPr>
          <p:spPr>
            <a:xfrm rot="16200000">
              <a:off x="4550004" y="2951491"/>
              <a:ext cx="952182" cy="276609"/>
            </a:xfrm>
            <a:prstGeom prst="rect">
              <a:avLst/>
            </a:prstGeom>
            <a:solidFill>
              <a:schemeClr val="bg1"/>
            </a:solidFill>
          </p:spPr>
          <p:txBody>
            <a:bodyPr wrap="none" rtlCol="0">
              <a:spAutoFit/>
            </a:bodyPr>
            <a:lstStyle/>
            <a:p>
              <a:r>
                <a:rPr kumimoji="1" lang="en-US" altLang="zh-CN" sz="1600" dirty="0">
                  <a:solidFill>
                    <a:srgbClr val="FF0000"/>
                  </a:solidFill>
                </a:rPr>
                <a:t>DCR value</a:t>
              </a:r>
              <a:endParaRPr kumimoji="1" lang="zh-CN" altLang="en-US" sz="1600" dirty="0">
                <a:solidFill>
                  <a:srgbClr val="FF0000"/>
                </a:solidFill>
              </a:endParaRPr>
            </a:p>
          </p:txBody>
        </p:sp>
      </p:grpSp>
      <p:grpSp>
        <p:nvGrpSpPr>
          <p:cNvPr id="22" name="组合 21">
            <a:extLst>
              <a:ext uri="{FF2B5EF4-FFF2-40B4-BE49-F238E27FC236}">
                <a16:creationId xmlns:a16="http://schemas.microsoft.com/office/drawing/2014/main" id="{C6C3ECAF-0142-3102-50F3-5A342EF32171}"/>
              </a:ext>
            </a:extLst>
          </p:cNvPr>
          <p:cNvGrpSpPr/>
          <p:nvPr/>
        </p:nvGrpSpPr>
        <p:grpSpPr>
          <a:xfrm>
            <a:off x="523067" y="4374654"/>
            <a:ext cx="3997445" cy="2008480"/>
            <a:chOff x="523067" y="4374654"/>
            <a:chExt cx="3997445" cy="2008480"/>
          </a:xfrm>
        </p:grpSpPr>
        <p:pic>
          <p:nvPicPr>
            <p:cNvPr id="12" name="图片 11" descr="图表, 折线图&#10;&#10;描述已自动生成">
              <a:extLst>
                <a:ext uri="{FF2B5EF4-FFF2-40B4-BE49-F238E27FC236}">
                  <a16:creationId xmlns:a16="http://schemas.microsoft.com/office/drawing/2014/main" id="{682D73C8-B96F-6F9E-011A-1C1245240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55" y="4374654"/>
              <a:ext cx="3598313" cy="2008480"/>
            </a:xfrm>
            <a:prstGeom prst="rect">
              <a:avLst/>
            </a:prstGeom>
          </p:spPr>
        </p:pic>
        <p:sp>
          <p:nvSpPr>
            <p:cNvPr id="16" name="文本框 15">
              <a:extLst>
                <a:ext uri="{FF2B5EF4-FFF2-40B4-BE49-F238E27FC236}">
                  <a16:creationId xmlns:a16="http://schemas.microsoft.com/office/drawing/2014/main" id="{E8E135B5-C9C2-5388-08B3-34B3D94091BF}"/>
                </a:ext>
              </a:extLst>
            </p:cNvPr>
            <p:cNvSpPr txBox="1"/>
            <p:nvPr/>
          </p:nvSpPr>
          <p:spPr>
            <a:xfrm rot="16200000">
              <a:off x="185281" y="5240590"/>
              <a:ext cx="952182" cy="276609"/>
            </a:xfrm>
            <a:prstGeom prst="rect">
              <a:avLst/>
            </a:prstGeom>
            <a:solidFill>
              <a:schemeClr val="bg1"/>
            </a:solidFill>
          </p:spPr>
          <p:txBody>
            <a:bodyPr wrap="none" rtlCol="0">
              <a:spAutoFit/>
            </a:bodyPr>
            <a:lstStyle/>
            <a:p>
              <a:r>
                <a:rPr kumimoji="1" lang="en-US" altLang="zh-CN" sz="1600" dirty="0">
                  <a:solidFill>
                    <a:srgbClr val="FF0000"/>
                  </a:solidFill>
                </a:rPr>
                <a:t>DCR value</a:t>
              </a:r>
              <a:endParaRPr kumimoji="1" lang="zh-CN" altLang="en-US" sz="1600" dirty="0">
                <a:solidFill>
                  <a:srgbClr val="FF0000"/>
                </a:solidFill>
              </a:endParaRPr>
            </a:p>
          </p:txBody>
        </p:sp>
        <p:sp>
          <p:nvSpPr>
            <p:cNvPr id="17" name="文本框 16">
              <a:extLst>
                <a:ext uri="{FF2B5EF4-FFF2-40B4-BE49-F238E27FC236}">
                  <a16:creationId xmlns:a16="http://schemas.microsoft.com/office/drawing/2014/main" id="{F0E43BB7-AA26-7200-E31F-9FA552E275DB}"/>
                </a:ext>
              </a:extLst>
            </p:cNvPr>
            <p:cNvSpPr txBox="1"/>
            <p:nvPr/>
          </p:nvSpPr>
          <p:spPr>
            <a:xfrm rot="16200000">
              <a:off x="3717544" y="5082528"/>
              <a:ext cx="1329327" cy="276609"/>
            </a:xfrm>
            <a:prstGeom prst="rect">
              <a:avLst/>
            </a:prstGeom>
            <a:solidFill>
              <a:schemeClr val="bg1"/>
            </a:solidFill>
          </p:spPr>
          <p:txBody>
            <a:bodyPr wrap="square">
              <a:spAutoFit/>
            </a:bodyPr>
            <a:lstStyle/>
            <a:p>
              <a:r>
                <a:rPr kumimoji="1" lang="en-US" altLang="zh-CN" sz="1600" dirty="0">
                  <a:solidFill>
                    <a:schemeClr val="accent2">
                      <a:lumMod val="60000"/>
                      <a:lumOff val="40000"/>
                    </a:schemeClr>
                  </a:solidFill>
                </a:rPr>
                <a:t>Other value</a:t>
              </a:r>
              <a:endParaRPr kumimoji="1" lang="zh-CN" altLang="en-US" sz="1600" dirty="0">
                <a:solidFill>
                  <a:schemeClr val="accent2">
                    <a:lumMod val="60000"/>
                    <a:lumOff val="40000"/>
                  </a:schemeClr>
                </a:solidFill>
              </a:endParaRPr>
            </a:p>
          </p:txBody>
        </p:sp>
      </p:grpSp>
      <p:grpSp>
        <p:nvGrpSpPr>
          <p:cNvPr id="23" name="组合 22">
            <a:extLst>
              <a:ext uri="{FF2B5EF4-FFF2-40B4-BE49-F238E27FC236}">
                <a16:creationId xmlns:a16="http://schemas.microsoft.com/office/drawing/2014/main" id="{CD52A7B0-451B-FED5-851D-017F5094999E}"/>
              </a:ext>
            </a:extLst>
          </p:cNvPr>
          <p:cNvGrpSpPr/>
          <p:nvPr/>
        </p:nvGrpSpPr>
        <p:grpSpPr>
          <a:xfrm>
            <a:off x="5158769" y="4374654"/>
            <a:ext cx="4002376" cy="2002494"/>
            <a:chOff x="5158769" y="4374654"/>
            <a:chExt cx="4002376" cy="2002494"/>
          </a:xfrm>
        </p:grpSpPr>
        <p:pic>
          <p:nvPicPr>
            <p:cNvPr id="18" name="图片 17">
              <a:extLst>
                <a:ext uri="{FF2B5EF4-FFF2-40B4-BE49-F238E27FC236}">
                  <a16:creationId xmlns:a16="http://schemas.microsoft.com/office/drawing/2014/main" id="{83434027-873E-7F54-54D5-33D7F3D22B15}"/>
                </a:ext>
              </a:extLst>
            </p:cNvPr>
            <p:cNvPicPr>
              <a:picLocks noChangeAspect="1"/>
            </p:cNvPicPr>
            <p:nvPr/>
          </p:nvPicPr>
          <p:blipFill>
            <a:blip r:embed="rId6"/>
            <a:stretch>
              <a:fillRect/>
            </a:stretch>
          </p:blipFill>
          <p:spPr>
            <a:xfrm>
              <a:off x="5385490" y="4374654"/>
              <a:ext cx="3598313" cy="2002494"/>
            </a:xfrm>
            <a:prstGeom prst="rect">
              <a:avLst/>
            </a:prstGeom>
          </p:spPr>
        </p:pic>
        <p:sp>
          <p:nvSpPr>
            <p:cNvPr id="19" name="文本框 18">
              <a:extLst>
                <a:ext uri="{FF2B5EF4-FFF2-40B4-BE49-F238E27FC236}">
                  <a16:creationId xmlns:a16="http://schemas.microsoft.com/office/drawing/2014/main" id="{6BE43E66-7678-C979-0149-AE36648AE0A8}"/>
                </a:ext>
              </a:extLst>
            </p:cNvPr>
            <p:cNvSpPr txBox="1"/>
            <p:nvPr/>
          </p:nvSpPr>
          <p:spPr>
            <a:xfrm rot="16200000">
              <a:off x="8358177" y="5082528"/>
              <a:ext cx="1329327" cy="276609"/>
            </a:xfrm>
            <a:prstGeom prst="rect">
              <a:avLst/>
            </a:prstGeom>
            <a:solidFill>
              <a:schemeClr val="bg1"/>
            </a:solidFill>
          </p:spPr>
          <p:txBody>
            <a:bodyPr wrap="square">
              <a:spAutoFit/>
            </a:bodyPr>
            <a:lstStyle/>
            <a:p>
              <a:r>
                <a:rPr kumimoji="1" lang="en-US" altLang="zh-CN" sz="1600" dirty="0">
                  <a:solidFill>
                    <a:schemeClr val="accent2">
                      <a:lumMod val="60000"/>
                      <a:lumOff val="40000"/>
                    </a:schemeClr>
                  </a:solidFill>
                </a:rPr>
                <a:t>Other value</a:t>
              </a:r>
              <a:endParaRPr kumimoji="1" lang="zh-CN" altLang="en-US" sz="1600" dirty="0">
                <a:solidFill>
                  <a:schemeClr val="accent2">
                    <a:lumMod val="60000"/>
                    <a:lumOff val="40000"/>
                  </a:schemeClr>
                </a:solidFill>
              </a:endParaRPr>
            </a:p>
          </p:txBody>
        </p:sp>
        <p:sp>
          <p:nvSpPr>
            <p:cNvPr id="20" name="文本框 19">
              <a:extLst>
                <a:ext uri="{FF2B5EF4-FFF2-40B4-BE49-F238E27FC236}">
                  <a16:creationId xmlns:a16="http://schemas.microsoft.com/office/drawing/2014/main" id="{181B5558-62DD-F3C9-28E4-9C6D299CD0BC}"/>
                </a:ext>
              </a:extLst>
            </p:cNvPr>
            <p:cNvSpPr txBox="1"/>
            <p:nvPr/>
          </p:nvSpPr>
          <p:spPr>
            <a:xfrm rot="16200000">
              <a:off x="4820983" y="5326543"/>
              <a:ext cx="952182" cy="276609"/>
            </a:xfrm>
            <a:prstGeom prst="rect">
              <a:avLst/>
            </a:prstGeom>
            <a:solidFill>
              <a:schemeClr val="bg1"/>
            </a:solidFill>
          </p:spPr>
          <p:txBody>
            <a:bodyPr wrap="none" rtlCol="0">
              <a:spAutoFit/>
            </a:bodyPr>
            <a:lstStyle/>
            <a:p>
              <a:r>
                <a:rPr kumimoji="1" lang="en-US" altLang="zh-CN" sz="1600" dirty="0">
                  <a:solidFill>
                    <a:srgbClr val="FF0000"/>
                  </a:solidFill>
                </a:rPr>
                <a:t>DCR value</a:t>
              </a:r>
              <a:endParaRPr kumimoji="1" lang="zh-CN" altLang="en-US" sz="1600" dirty="0">
                <a:solidFill>
                  <a:srgbClr val="FF0000"/>
                </a:solidFill>
              </a:endParaRPr>
            </a:p>
          </p:txBody>
        </p:sp>
      </p:grpSp>
      <p:sp>
        <p:nvSpPr>
          <p:cNvPr id="24" name="文本框 23">
            <a:extLst>
              <a:ext uri="{FF2B5EF4-FFF2-40B4-BE49-F238E27FC236}">
                <a16:creationId xmlns:a16="http://schemas.microsoft.com/office/drawing/2014/main" id="{4658BD90-FC25-D31F-3505-BE6DDFFA25AD}"/>
              </a:ext>
            </a:extLst>
          </p:cNvPr>
          <p:cNvSpPr txBox="1"/>
          <p:nvPr/>
        </p:nvSpPr>
        <p:spPr>
          <a:xfrm>
            <a:off x="6585764" y="3615060"/>
            <a:ext cx="1095172" cy="369332"/>
          </a:xfrm>
          <a:prstGeom prst="rect">
            <a:avLst/>
          </a:prstGeom>
          <a:noFill/>
        </p:spPr>
        <p:txBody>
          <a:bodyPr wrap="none" rtlCol="0">
            <a:spAutoFit/>
          </a:bodyPr>
          <a:lstStyle/>
          <a:p>
            <a:r>
              <a:rPr kumimoji="1" lang="en-US" altLang="zh-CN" sz="1800" dirty="0"/>
              <a:t>Diabetes</a:t>
            </a:r>
            <a:endParaRPr kumimoji="1" lang="zh-CN" altLang="en-US" sz="1800" dirty="0"/>
          </a:p>
        </p:txBody>
      </p:sp>
      <p:sp>
        <p:nvSpPr>
          <p:cNvPr id="25" name="文本框 24">
            <a:extLst>
              <a:ext uri="{FF2B5EF4-FFF2-40B4-BE49-F238E27FC236}">
                <a16:creationId xmlns:a16="http://schemas.microsoft.com/office/drawing/2014/main" id="{CE748EF5-4022-F9D0-BF8F-C58056D34436}"/>
              </a:ext>
            </a:extLst>
          </p:cNvPr>
          <p:cNvSpPr txBox="1"/>
          <p:nvPr/>
        </p:nvSpPr>
        <p:spPr>
          <a:xfrm>
            <a:off x="1965628" y="3618485"/>
            <a:ext cx="1197764" cy="369332"/>
          </a:xfrm>
          <a:prstGeom prst="rect">
            <a:avLst/>
          </a:prstGeom>
          <a:noFill/>
        </p:spPr>
        <p:txBody>
          <a:bodyPr wrap="none" rtlCol="0">
            <a:spAutoFit/>
          </a:bodyPr>
          <a:lstStyle/>
          <a:p>
            <a:r>
              <a:rPr kumimoji="1" lang="en-US" altLang="zh-CN" sz="1800" dirty="0"/>
              <a:t>Insurance</a:t>
            </a:r>
            <a:endParaRPr kumimoji="1" lang="zh-CN" altLang="en-US" sz="1800" dirty="0"/>
          </a:p>
        </p:txBody>
      </p:sp>
      <p:sp>
        <p:nvSpPr>
          <p:cNvPr id="26" name="文本框 25">
            <a:extLst>
              <a:ext uri="{FF2B5EF4-FFF2-40B4-BE49-F238E27FC236}">
                <a16:creationId xmlns:a16="http://schemas.microsoft.com/office/drawing/2014/main" id="{A235B96F-31A8-B6B6-8F5C-4B772FBF9417}"/>
              </a:ext>
            </a:extLst>
          </p:cNvPr>
          <p:cNvSpPr txBox="1"/>
          <p:nvPr/>
        </p:nvSpPr>
        <p:spPr>
          <a:xfrm>
            <a:off x="2081446" y="5891744"/>
            <a:ext cx="825867" cy="369332"/>
          </a:xfrm>
          <a:prstGeom prst="rect">
            <a:avLst/>
          </a:prstGeom>
          <a:noFill/>
        </p:spPr>
        <p:txBody>
          <a:bodyPr wrap="none" rtlCol="0">
            <a:spAutoFit/>
          </a:bodyPr>
          <a:lstStyle/>
          <a:p>
            <a:r>
              <a:rPr kumimoji="1" lang="en-US" altLang="zh-CN" sz="1800" dirty="0"/>
              <a:t>Adults</a:t>
            </a:r>
            <a:endParaRPr kumimoji="1" lang="zh-CN" altLang="en-US" sz="1800" dirty="0"/>
          </a:p>
        </p:txBody>
      </p:sp>
      <p:sp>
        <p:nvSpPr>
          <p:cNvPr id="27" name="文本框 26">
            <a:extLst>
              <a:ext uri="{FF2B5EF4-FFF2-40B4-BE49-F238E27FC236}">
                <a16:creationId xmlns:a16="http://schemas.microsoft.com/office/drawing/2014/main" id="{AE3F3BF6-026E-5290-4C6E-5613B5D16589}"/>
              </a:ext>
            </a:extLst>
          </p:cNvPr>
          <p:cNvSpPr txBox="1"/>
          <p:nvPr/>
        </p:nvSpPr>
        <p:spPr>
          <a:xfrm>
            <a:off x="6585764" y="5485654"/>
            <a:ext cx="1031051" cy="369332"/>
          </a:xfrm>
          <a:prstGeom prst="rect">
            <a:avLst/>
          </a:prstGeom>
          <a:noFill/>
        </p:spPr>
        <p:txBody>
          <a:bodyPr wrap="none" rtlCol="0">
            <a:spAutoFit/>
          </a:bodyPr>
          <a:lstStyle/>
          <a:p>
            <a:r>
              <a:rPr kumimoji="1" lang="en-US" altLang="zh-CN" sz="1800" dirty="0"/>
              <a:t>Abalone</a:t>
            </a:r>
            <a:endParaRPr kumimoji="1" lang="zh-CN" altLang="en-US" sz="1800" dirty="0"/>
          </a:p>
        </p:txBody>
      </p:sp>
    </p:spTree>
    <p:extLst>
      <p:ext uri="{BB962C8B-B14F-4D97-AF65-F5344CB8AC3E}">
        <p14:creationId xmlns:p14="http://schemas.microsoft.com/office/powerpoint/2010/main" val="771309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3575B-60B0-52D5-5C1F-8C839442E86D}"/>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E30BB97B-C171-23A0-97E3-3C0C22838D48}"/>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Findings</a:t>
            </a:r>
            <a:r>
              <a:rPr lang="de-CH" sz="3200" dirty="0"/>
              <a:t> &amp; </a:t>
            </a:r>
            <a:r>
              <a:rPr lang="de-CH" sz="3200" dirty="0" err="1"/>
              <a:t>Discussion</a:t>
            </a:r>
            <a:r>
              <a:rPr lang="en-US" sz="3200" dirty="0"/>
              <a:t> (1)</a:t>
            </a:r>
            <a:endParaRPr lang="de-CH" sz="3200" dirty="0"/>
          </a:p>
        </p:txBody>
      </p:sp>
      <p:sp>
        <p:nvSpPr>
          <p:cNvPr id="9" name="文本框 8">
            <a:extLst>
              <a:ext uri="{FF2B5EF4-FFF2-40B4-BE49-F238E27FC236}">
                <a16:creationId xmlns:a16="http://schemas.microsoft.com/office/drawing/2014/main" id="{E5B991D6-C1A7-E853-E4E7-3FD9AB9BAF84}"/>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34B9F7AB-9BAF-52CA-ED5F-B188101EB033}"/>
              </a:ext>
            </a:extLst>
          </p:cNvPr>
          <p:cNvSpPr txBox="1">
            <a:spLocks noChangeArrowheads="1"/>
          </p:cNvSpPr>
          <p:nvPr/>
        </p:nvSpPr>
        <p:spPr bwMode="auto">
          <a:xfrm>
            <a:off x="468246" y="1255190"/>
            <a:ext cx="8618604" cy="27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Evaluation overview</a:t>
            </a:r>
          </a:p>
          <a:p>
            <a:pPr lvl="1">
              <a:lnSpc>
                <a:spcPct val="150000"/>
              </a:lnSpc>
              <a:spcBef>
                <a:spcPct val="0"/>
              </a:spcBef>
              <a:buFont typeface="Arial" panose="020B0604020202020204" pitchFamily="34" charset="0"/>
              <a:buChar char="•"/>
            </a:pPr>
            <a:r>
              <a:rPr lang="en-US" altLang="zh-CN" sz="1600" dirty="0"/>
              <a:t>The </a:t>
            </a:r>
            <a:r>
              <a:rPr lang="en-US" altLang="zh-CN" sz="1600" b="1" dirty="0"/>
              <a:t>number of outliers </a:t>
            </a:r>
            <a:r>
              <a:rPr lang="en-US" altLang="zh-CN" sz="1600" dirty="0"/>
              <a:t>increases proportionally with the strength of noise added during training.</a:t>
            </a:r>
          </a:p>
          <a:p>
            <a:pPr lvl="1">
              <a:lnSpc>
                <a:spcPct val="150000"/>
              </a:lnSpc>
              <a:spcBef>
                <a:spcPct val="0"/>
              </a:spcBef>
              <a:buFont typeface="Arial" panose="020B0604020202020204" pitchFamily="34" charset="0"/>
              <a:buChar char="•"/>
            </a:pPr>
            <a:r>
              <a:rPr lang="en-US" altLang="zh-CN" sz="1600" b="1" dirty="0"/>
              <a:t>Outliers in weaker noise </a:t>
            </a:r>
            <a:r>
              <a:rPr lang="en-US" altLang="zh-CN" sz="1600" dirty="0"/>
              <a:t>scenarios show higher impact on synthetic datasets distribution</a:t>
            </a:r>
          </a:p>
          <a:p>
            <a:pPr lvl="1">
              <a:lnSpc>
                <a:spcPct val="150000"/>
              </a:lnSpc>
              <a:spcBef>
                <a:spcPct val="0"/>
              </a:spcBef>
              <a:buFont typeface="Arial" panose="020B0604020202020204" pitchFamily="34" charset="0"/>
              <a:buChar char="•"/>
            </a:pPr>
            <a:r>
              <a:rPr lang="en-US" altLang="zh-CN" sz="1600" dirty="0"/>
              <a:t>The DP-Tabula gains much higher privacy enhancement while losing moderate utility</a:t>
            </a:r>
          </a:p>
          <a:p>
            <a:pPr lvl="1">
              <a:lnSpc>
                <a:spcPct val="150000"/>
              </a:lnSpc>
              <a:spcBef>
                <a:spcPct val="0"/>
              </a:spcBef>
              <a:buFont typeface="Arial" panose="020B0604020202020204" pitchFamily="34" charset="0"/>
              <a:buChar char="•"/>
            </a:pPr>
            <a:endParaRPr lang="en-US" altLang="zh-CN" sz="1600" dirty="0"/>
          </a:p>
        </p:txBody>
      </p:sp>
    </p:spTree>
    <p:extLst>
      <p:ext uri="{BB962C8B-B14F-4D97-AF65-F5344CB8AC3E}">
        <p14:creationId xmlns:p14="http://schemas.microsoft.com/office/powerpoint/2010/main" val="333781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8E8FE-DA74-C184-5CF8-FF0FCDF399B5}"/>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73A3A867-FD76-6AD4-0E27-F6511CAB6F6F}"/>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altLang="zh-CN" sz="3200" dirty="0" err="1"/>
              <a:t>Findings</a:t>
            </a:r>
            <a:r>
              <a:rPr lang="de-CH" altLang="zh-CN" sz="3200" dirty="0"/>
              <a:t> &amp; </a:t>
            </a:r>
            <a:r>
              <a:rPr lang="de-CH" sz="3200" dirty="0" err="1"/>
              <a:t>Discussion</a:t>
            </a:r>
            <a:r>
              <a:rPr lang="en-US" sz="3200" dirty="0"/>
              <a:t> (2)</a:t>
            </a:r>
            <a:endParaRPr lang="de-CH" sz="3200" dirty="0"/>
          </a:p>
        </p:txBody>
      </p:sp>
      <p:sp>
        <p:nvSpPr>
          <p:cNvPr id="9" name="文本框 8">
            <a:extLst>
              <a:ext uri="{FF2B5EF4-FFF2-40B4-BE49-F238E27FC236}">
                <a16:creationId xmlns:a16="http://schemas.microsoft.com/office/drawing/2014/main" id="{3E0EC9C7-911C-5E60-B828-206EC093AE5B}"/>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A933ECF2-D025-0A12-1E4D-1C037600725C}"/>
              </a:ext>
            </a:extLst>
          </p:cNvPr>
          <p:cNvSpPr txBox="1">
            <a:spLocks noChangeArrowheads="1"/>
          </p:cNvSpPr>
          <p:nvPr/>
        </p:nvSpPr>
        <p:spPr bwMode="auto">
          <a:xfrm>
            <a:off x="468246" y="1255190"/>
            <a:ext cx="8431914" cy="369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Sensitivity to dataset properties</a:t>
            </a:r>
          </a:p>
          <a:p>
            <a:pPr lvl="1">
              <a:lnSpc>
                <a:spcPct val="150000"/>
              </a:lnSpc>
              <a:spcBef>
                <a:spcPct val="0"/>
              </a:spcBef>
              <a:buFont typeface="Arial" panose="020B0604020202020204" pitchFamily="34" charset="0"/>
              <a:buChar char="•"/>
            </a:pPr>
            <a:r>
              <a:rPr lang="en-US" altLang="zh-CN" sz="1600" b="1" dirty="0"/>
              <a:t>Dataset Size</a:t>
            </a:r>
            <a:r>
              <a:rPr lang="en-US" altLang="zh-CN" sz="1600" dirty="0"/>
              <a:t>:</a:t>
            </a:r>
          </a:p>
          <a:p>
            <a:pPr lvl="2">
              <a:lnSpc>
                <a:spcPct val="150000"/>
              </a:lnSpc>
              <a:spcBef>
                <a:spcPct val="0"/>
              </a:spcBef>
              <a:buFont typeface="Arial" panose="020B0604020202020204" pitchFamily="34" charset="0"/>
              <a:buChar char="•"/>
            </a:pPr>
            <a:r>
              <a:rPr lang="en-US" altLang="zh-CN" sz="1200" dirty="0"/>
              <a:t>Smaller datasets are more sensitive to noise, leading to a rapid decline in utility metrics.</a:t>
            </a:r>
          </a:p>
          <a:p>
            <a:pPr lvl="2">
              <a:lnSpc>
                <a:spcPct val="150000"/>
              </a:lnSpc>
              <a:spcBef>
                <a:spcPct val="0"/>
              </a:spcBef>
              <a:buFont typeface="Arial" panose="020B0604020202020204" pitchFamily="34" charset="0"/>
              <a:buChar char="•"/>
            </a:pPr>
            <a:r>
              <a:rPr lang="en-US" altLang="zh-CN" sz="1200" dirty="0"/>
              <a:t>Insufficient data can cause noise to disrupt the ability to approximate distributions.</a:t>
            </a:r>
          </a:p>
          <a:p>
            <a:pPr lvl="1">
              <a:lnSpc>
                <a:spcPct val="150000"/>
              </a:lnSpc>
              <a:spcBef>
                <a:spcPct val="0"/>
              </a:spcBef>
              <a:buFont typeface="Arial" panose="020B0604020202020204" pitchFamily="34" charset="0"/>
              <a:buChar char="•"/>
            </a:pPr>
            <a:r>
              <a:rPr lang="en-US" altLang="zh-CN" sz="1600" b="1" dirty="0"/>
              <a:t>Number of Features</a:t>
            </a:r>
            <a:r>
              <a:rPr lang="en-US" altLang="zh-CN" sz="1600" dirty="0"/>
              <a:t>:</a:t>
            </a:r>
          </a:p>
          <a:p>
            <a:pPr lvl="2">
              <a:lnSpc>
                <a:spcPct val="150000"/>
              </a:lnSpc>
              <a:spcBef>
                <a:spcPct val="0"/>
              </a:spcBef>
              <a:buFont typeface="Arial" panose="020B0604020202020204" pitchFamily="34" charset="0"/>
              <a:buChar char="•"/>
            </a:pPr>
            <a:r>
              <a:rPr lang="en-US" altLang="zh-CN" sz="1200" dirty="0"/>
              <a:t>Datasets with more features struggle to maintain meaningful distributions.</a:t>
            </a:r>
          </a:p>
          <a:p>
            <a:pPr lvl="2">
              <a:lnSpc>
                <a:spcPct val="150000"/>
              </a:lnSpc>
              <a:spcBef>
                <a:spcPct val="0"/>
              </a:spcBef>
              <a:buFont typeface="Arial" panose="020B0604020202020204" pitchFamily="34" charset="0"/>
              <a:buChar char="•"/>
            </a:pPr>
            <a:r>
              <a:rPr lang="en-US" altLang="zh-CN" sz="1200" dirty="0"/>
              <a:t>Longer tokenized sequences exacerbate the impact of noise, making learning ineffective.</a:t>
            </a:r>
          </a:p>
          <a:p>
            <a:pPr lvl="1">
              <a:lnSpc>
                <a:spcPct val="150000"/>
              </a:lnSpc>
              <a:spcBef>
                <a:spcPct val="0"/>
              </a:spcBef>
              <a:buFont typeface="Arial" panose="020B0604020202020204" pitchFamily="34" charset="0"/>
              <a:buChar char="•"/>
            </a:pPr>
            <a:r>
              <a:rPr lang="en-US" altLang="zh-CN" sz="1600" b="1" dirty="0"/>
              <a:t>Categorical Feature Complexity</a:t>
            </a:r>
            <a:r>
              <a:rPr lang="en-US" altLang="zh-CN" sz="1600" dirty="0"/>
              <a:t>:</a:t>
            </a:r>
          </a:p>
          <a:p>
            <a:pPr lvl="2">
              <a:lnSpc>
                <a:spcPct val="150000"/>
              </a:lnSpc>
              <a:spcBef>
                <a:spcPct val="0"/>
              </a:spcBef>
              <a:buFont typeface="Arial" panose="020B0604020202020204" pitchFamily="34" charset="0"/>
              <a:buChar char="•"/>
            </a:pPr>
            <a:r>
              <a:rPr lang="en-US" altLang="zh-CN" sz="1400" dirty="0"/>
              <a:t>Datasets with fewer categories in categorical features perform significantly better.</a:t>
            </a:r>
          </a:p>
          <a:p>
            <a:pPr lvl="2">
              <a:lnSpc>
                <a:spcPct val="150000"/>
              </a:lnSpc>
              <a:spcBef>
                <a:spcPct val="0"/>
              </a:spcBef>
              <a:buFont typeface="Arial" panose="020B0604020202020204" pitchFamily="34" charset="0"/>
              <a:buChar char="•"/>
            </a:pPr>
            <a:r>
              <a:rPr lang="en-US" altLang="zh-CN" sz="1400" dirty="0"/>
              <a:t>A higher number of categories complicates the generation process, reducing synthetic data quality.</a:t>
            </a:r>
          </a:p>
        </p:txBody>
      </p:sp>
    </p:spTree>
    <p:extLst>
      <p:ext uri="{BB962C8B-B14F-4D97-AF65-F5344CB8AC3E}">
        <p14:creationId xmlns:p14="http://schemas.microsoft.com/office/powerpoint/2010/main" val="76840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4FAFB-7EC5-B190-B14B-FC99DB8F5E1E}"/>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915E108E-DBD2-152F-348B-D57C008CC015}"/>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altLang="zh-CN" sz="3200" dirty="0" err="1"/>
              <a:t>Findings</a:t>
            </a:r>
            <a:r>
              <a:rPr lang="de-CH" altLang="zh-CN" sz="3200" dirty="0"/>
              <a:t> &amp; </a:t>
            </a:r>
            <a:r>
              <a:rPr lang="de-CH" sz="3200" dirty="0" err="1"/>
              <a:t>Discussion</a:t>
            </a:r>
            <a:r>
              <a:rPr lang="de-CH" sz="3200" dirty="0"/>
              <a:t> (3)</a:t>
            </a:r>
          </a:p>
        </p:txBody>
      </p:sp>
      <p:sp>
        <p:nvSpPr>
          <p:cNvPr id="9" name="文本框 8">
            <a:extLst>
              <a:ext uri="{FF2B5EF4-FFF2-40B4-BE49-F238E27FC236}">
                <a16:creationId xmlns:a16="http://schemas.microsoft.com/office/drawing/2014/main" id="{3495EB6F-045C-7397-08D8-30CA3470F8AF}"/>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A945152F-BBC3-B6C6-B697-09407B71A713}"/>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The order of feature can affect the performance</a:t>
            </a:r>
            <a:endParaRPr lang="en-US" altLang="zh-CN" sz="1600" dirty="0"/>
          </a:p>
        </p:txBody>
      </p:sp>
      <p:pic>
        <p:nvPicPr>
          <p:cNvPr id="10" name="图片 9" descr="形状, 多边形&#10;&#10;描述已自动生成">
            <a:extLst>
              <a:ext uri="{FF2B5EF4-FFF2-40B4-BE49-F238E27FC236}">
                <a16:creationId xmlns:a16="http://schemas.microsoft.com/office/drawing/2014/main" id="{B9A63F29-FFBE-974A-70C4-73512065F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47" y="1813510"/>
            <a:ext cx="4176845" cy="4048519"/>
          </a:xfrm>
          <a:prstGeom prst="rect">
            <a:avLst/>
          </a:prstGeom>
        </p:spPr>
      </p:pic>
      <p:sp>
        <p:nvSpPr>
          <p:cNvPr id="13" name="文本框 12">
            <a:extLst>
              <a:ext uri="{FF2B5EF4-FFF2-40B4-BE49-F238E27FC236}">
                <a16:creationId xmlns:a16="http://schemas.microsoft.com/office/drawing/2014/main" id="{58F69BAE-814D-B01D-1F72-9E610D9426E6}"/>
              </a:ext>
            </a:extLst>
          </p:cNvPr>
          <p:cNvSpPr txBox="1"/>
          <p:nvPr/>
        </p:nvSpPr>
        <p:spPr>
          <a:xfrm>
            <a:off x="1605805" y="5916068"/>
            <a:ext cx="1401346" cy="461665"/>
          </a:xfrm>
          <a:prstGeom prst="rect">
            <a:avLst/>
          </a:prstGeom>
          <a:noFill/>
        </p:spPr>
        <p:txBody>
          <a:bodyPr wrap="none" rtlCol="0">
            <a:spAutoFit/>
          </a:bodyPr>
          <a:lstStyle/>
          <a:p>
            <a:r>
              <a:rPr kumimoji="1" lang="en-US" altLang="zh-CN" dirty="0"/>
              <a:t>Diabetes</a:t>
            </a:r>
            <a:endParaRPr kumimoji="1" lang="zh-CN" altLang="en-US" dirty="0"/>
          </a:p>
        </p:txBody>
      </p:sp>
      <p:sp>
        <p:nvSpPr>
          <p:cNvPr id="14" name="文本框 13">
            <a:extLst>
              <a:ext uri="{FF2B5EF4-FFF2-40B4-BE49-F238E27FC236}">
                <a16:creationId xmlns:a16="http://schemas.microsoft.com/office/drawing/2014/main" id="{5F4915B5-FCD5-B877-FD00-3AB30A978E69}"/>
              </a:ext>
            </a:extLst>
          </p:cNvPr>
          <p:cNvSpPr txBox="1"/>
          <p:nvPr/>
        </p:nvSpPr>
        <p:spPr>
          <a:xfrm>
            <a:off x="6762595" y="5916069"/>
            <a:ext cx="1537600" cy="461665"/>
          </a:xfrm>
          <a:prstGeom prst="rect">
            <a:avLst/>
          </a:prstGeom>
          <a:noFill/>
        </p:spPr>
        <p:txBody>
          <a:bodyPr wrap="none" rtlCol="0">
            <a:spAutoFit/>
          </a:bodyPr>
          <a:lstStyle/>
          <a:p>
            <a:r>
              <a:rPr kumimoji="1" lang="en-US" altLang="zh-CN" dirty="0"/>
              <a:t>Insurance</a:t>
            </a:r>
            <a:endParaRPr kumimoji="1" lang="zh-CN" altLang="en-US" dirty="0"/>
          </a:p>
        </p:txBody>
      </p:sp>
      <p:sp>
        <p:nvSpPr>
          <p:cNvPr id="15" name="文本框 14">
            <a:extLst>
              <a:ext uri="{FF2B5EF4-FFF2-40B4-BE49-F238E27FC236}">
                <a16:creationId xmlns:a16="http://schemas.microsoft.com/office/drawing/2014/main" id="{4F3CFF61-5B86-D6DB-F451-2328366368F7}"/>
              </a:ext>
            </a:extLst>
          </p:cNvPr>
          <p:cNvSpPr txBox="1"/>
          <p:nvPr/>
        </p:nvSpPr>
        <p:spPr>
          <a:xfrm>
            <a:off x="7453816" y="5042262"/>
            <a:ext cx="1401346" cy="461665"/>
          </a:xfrm>
          <a:prstGeom prst="rect">
            <a:avLst/>
          </a:prstGeom>
          <a:noFill/>
        </p:spPr>
        <p:txBody>
          <a:bodyPr wrap="none" rtlCol="0">
            <a:spAutoFit/>
          </a:bodyPr>
          <a:lstStyle/>
          <a:p>
            <a:r>
              <a:rPr kumimoji="1" lang="en-US" altLang="zh-CN" dirty="0"/>
              <a:t>Diabetes</a:t>
            </a:r>
            <a:endParaRPr kumimoji="1" lang="zh-CN" altLang="en-US" dirty="0"/>
          </a:p>
        </p:txBody>
      </p:sp>
      <p:pic>
        <p:nvPicPr>
          <p:cNvPr id="7" name="图片 6" descr="图示&#10;&#10;描述已自动生成">
            <a:extLst>
              <a:ext uri="{FF2B5EF4-FFF2-40B4-BE49-F238E27FC236}">
                <a16:creationId xmlns:a16="http://schemas.microsoft.com/office/drawing/2014/main" id="{263B6E4B-E88C-5032-9F6F-C59D14240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706" y="1752121"/>
            <a:ext cx="4176846" cy="4072320"/>
          </a:xfrm>
          <a:prstGeom prst="rect">
            <a:avLst/>
          </a:prstGeom>
        </p:spPr>
      </p:pic>
    </p:spTree>
    <p:extLst>
      <p:ext uri="{BB962C8B-B14F-4D97-AF65-F5344CB8AC3E}">
        <p14:creationId xmlns:p14="http://schemas.microsoft.com/office/powerpoint/2010/main" val="152695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96437-FAA6-E42E-DFDB-8156BA9A9A21}"/>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DEFA4303-0878-73C6-B611-21D3FAD69930}"/>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altLang="zh-CN" sz="3200" dirty="0" err="1"/>
              <a:t>Findings</a:t>
            </a:r>
            <a:r>
              <a:rPr lang="de-CH" altLang="zh-CN" sz="3200" dirty="0"/>
              <a:t> &amp; </a:t>
            </a:r>
            <a:r>
              <a:rPr lang="de-CH" sz="3200" dirty="0" err="1"/>
              <a:t>Discussion</a:t>
            </a:r>
            <a:r>
              <a:rPr lang="de-CH" sz="3200" dirty="0"/>
              <a:t> (4)</a:t>
            </a:r>
          </a:p>
        </p:txBody>
      </p:sp>
      <p:sp>
        <p:nvSpPr>
          <p:cNvPr id="9" name="文本框 8">
            <a:extLst>
              <a:ext uri="{FF2B5EF4-FFF2-40B4-BE49-F238E27FC236}">
                <a16:creationId xmlns:a16="http://schemas.microsoft.com/office/drawing/2014/main" id="{100F50F6-6AC6-D41C-1C21-6A27FD7AFBA4}"/>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8D13AD5B-83E4-D3FF-CD8D-0DF30B8FB03B}"/>
              </a:ext>
            </a:extLst>
          </p:cNvPr>
          <p:cNvSpPr txBox="1">
            <a:spLocks noChangeArrowheads="1"/>
          </p:cNvSpPr>
          <p:nvPr/>
        </p:nvSpPr>
        <p:spPr bwMode="auto">
          <a:xfrm>
            <a:off x="468246" y="1255190"/>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The order of feature can affect the performance</a:t>
            </a:r>
            <a:endParaRPr lang="en-US" altLang="zh-CN" sz="1600" dirty="0"/>
          </a:p>
        </p:txBody>
      </p:sp>
      <p:pic>
        <p:nvPicPr>
          <p:cNvPr id="2" name="图片 1">
            <a:extLst>
              <a:ext uri="{FF2B5EF4-FFF2-40B4-BE49-F238E27FC236}">
                <a16:creationId xmlns:a16="http://schemas.microsoft.com/office/drawing/2014/main" id="{DF128A2C-A443-AEED-AF92-792F979B1DA6}"/>
              </a:ext>
            </a:extLst>
          </p:cNvPr>
          <p:cNvPicPr>
            <a:picLocks noChangeAspect="1"/>
          </p:cNvPicPr>
          <p:nvPr/>
        </p:nvPicPr>
        <p:blipFill>
          <a:blip r:embed="rId3"/>
          <a:stretch>
            <a:fillRect/>
          </a:stretch>
        </p:blipFill>
        <p:spPr>
          <a:xfrm>
            <a:off x="1066800" y="1922790"/>
            <a:ext cx="7772400" cy="3999390"/>
          </a:xfrm>
          <a:prstGeom prst="rect">
            <a:avLst/>
          </a:prstGeom>
        </p:spPr>
      </p:pic>
    </p:spTree>
    <p:extLst>
      <p:ext uri="{BB962C8B-B14F-4D97-AF65-F5344CB8AC3E}">
        <p14:creationId xmlns:p14="http://schemas.microsoft.com/office/powerpoint/2010/main" val="333768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6C9EF-E965-1910-ACE3-99AB94106472}"/>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F25359E2-7C1B-CE13-B91F-79D8E72359AC}"/>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Conclusion</a:t>
            </a:r>
            <a:r>
              <a:rPr lang="de-CH" sz="3200" dirty="0"/>
              <a:t> &amp; Future Work</a:t>
            </a:r>
          </a:p>
        </p:txBody>
      </p:sp>
      <p:sp>
        <p:nvSpPr>
          <p:cNvPr id="9" name="文本框 8">
            <a:extLst>
              <a:ext uri="{FF2B5EF4-FFF2-40B4-BE49-F238E27FC236}">
                <a16:creationId xmlns:a16="http://schemas.microsoft.com/office/drawing/2014/main" id="{23595F5A-52B2-E03B-0450-D6CEFE802B7F}"/>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BC423D5F-9C3B-21CD-7126-2CA62A84CB16}"/>
              </a:ext>
            </a:extLst>
          </p:cNvPr>
          <p:cNvSpPr txBox="1">
            <a:spLocks noChangeArrowheads="1"/>
          </p:cNvSpPr>
          <p:nvPr/>
        </p:nvSpPr>
        <p:spPr bwMode="auto">
          <a:xfrm>
            <a:off x="468246" y="1255190"/>
            <a:ext cx="9209087" cy="502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indent="0">
              <a:lnSpc>
                <a:spcPct val="150000"/>
              </a:lnSpc>
              <a:spcBef>
                <a:spcPct val="0"/>
              </a:spcBef>
              <a:buSzTx/>
              <a:buNone/>
            </a:pPr>
            <a:r>
              <a:rPr lang="en-US" altLang="zh-CN" sz="1800" b="1" dirty="0"/>
              <a:t>Conclusion</a:t>
            </a:r>
          </a:p>
          <a:p>
            <a:pPr>
              <a:lnSpc>
                <a:spcPct val="150000"/>
              </a:lnSpc>
              <a:spcBef>
                <a:spcPct val="0"/>
              </a:spcBef>
              <a:buSzTx/>
              <a:buFont typeface="Arial" panose="020B0604020202020204" pitchFamily="34" charset="0"/>
              <a:buChar char="•"/>
            </a:pPr>
            <a:r>
              <a:rPr lang="en-US" altLang="zh-CN" sz="1800" dirty="0"/>
              <a:t>The integration of DP-SGD in Tabula achieves a strong balance between utility and privacy.</a:t>
            </a:r>
          </a:p>
          <a:p>
            <a:pPr>
              <a:lnSpc>
                <a:spcPct val="150000"/>
              </a:lnSpc>
              <a:spcBef>
                <a:spcPct val="0"/>
              </a:spcBef>
              <a:buSzTx/>
              <a:buFont typeface="Arial" panose="020B0604020202020204" pitchFamily="34" charset="0"/>
              <a:buChar char="•"/>
            </a:pPr>
            <a:r>
              <a:rPr lang="en-US" altLang="zh-CN" sz="1800" dirty="0"/>
              <a:t>The method adapts effectively to different datasets by tuning the noise multiplier, preserving synthetic data quality while enhancing privacy.</a:t>
            </a:r>
          </a:p>
          <a:p>
            <a:pPr>
              <a:lnSpc>
                <a:spcPct val="150000"/>
              </a:lnSpc>
              <a:spcBef>
                <a:spcPct val="0"/>
              </a:spcBef>
              <a:buSzTx/>
              <a:buFont typeface="Arial" panose="020B0604020202020204" pitchFamily="34" charset="0"/>
              <a:buChar char="•"/>
            </a:pPr>
            <a:r>
              <a:rPr lang="en-US" altLang="zh-CN" sz="1800" dirty="0"/>
              <a:t>The approach demonstrates the potential of privacy-preserving techniques in LLM-based data generation.</a:t>
            </a:r>
            <a:endParaRPr lang="en-US" altLang="zh-CN" sz="1800" b="1" dirty="0"/>
          </a:p>
          <a:p>
            <a:pPr marL="0" indent="0">
              <a:lnSpc>
                <a:spcPct val="150000"/>
              </a:lnSpc>
              <a:spcBef>
                <a:spcPct val="0"/>
              </a:spcBef>
              <a:buSzTx/>
              <a:buNone/>
            </a:pPr>
            <a:r>
              <a:rPr lang="en-US" altLang="zh-CN" sz="1800" b="1" dirty="0"/>
              <a:t>Future Work</a:t>
            </a:r>
          </a:p>
          <a:p>
            <a:pPr>
              <a:lnSpc>
                <a:spcPct val="150000"/>
              </a:lnSpc>
              <a:spcBef>
                <a:spcPct val="0"/>
              </a:spcBef>
              <a:buSzTx/>
              <a:buFont typeface="Arial" panose="020B0604020202020204" pitchFamily="34" charset="0"/>
              <a:buChar char="•"/>
            </a:pPr>
            <a:r>
              <a:rPr lang="en-US" altLang="zh-CN" sz="1800" dirty="0"/>
              <a:t>Extend evaluations to include more diverse datasets with varied structures and feature types.</a:t>
            </a:r>
          </a:p>
          <a:p>
            <a:pPr>
              <a:lnSpc>
                <a:spcPct val="150000"/>
              </a:lnSpc>
              <a:spcBef>
                <a:spcPct val="0"/>
              </a:spcBef>
              <a:buSzTx/>
              <a:buFont typeface="Arial" panose="020B0604020202020204" pitchFamily="34" charset="0"/>
              <a:buChar char="•"/>
            </a:pPr>
            <a:r>
              <a:rPr lang="en-US" altLang="zh-CN" sz="1800" dirty="0"/>
              <a:t>Investigate advanced privacy-preserving methods tailored for LLM-based synthetic data generation.</a:t>
            </a:r>
          </a:p>
        </p:txBody>
      </p:sp>
    </p:spTree>
    <p:extLst>
      <p:ext uri="{BB962C8B-B14F-4D97-AF65-F5344CB8AC3E}">
        <p14:creationId xmlns:p14="http://schemas.microsoft.com/office/powerpoint/2010/main" val="96879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3151-B32D-779C-002B-7F341AA36806}"/>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B9737530-75A9-6BDC-0E40-80ADF0C07DAA}"/>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Table </a:t>
            </a:r>
            <a:r>
              <a:rPr lang="de-CH" sz="3200" dirty="0" err="1"/>
              <a:t>of</a:t>
            </a:r>
            <a:r>
              <a:rPr lang="de-CH" sz="3200" dirty="0"/>
              <a:t> Contents</a:t>
            </a:r>
          </a:p>
        </p:txBody>
      </p:sp>
      <p:sp>
        <p:nvSpPr>
          <p:cNvPr id="6" name="Google Shape;158;p30">
            <a:extLst>
              <a:ext uri="{FF2B5EF4-FFF2-40B4-BE49-F238E27FC236}">
                <a16:creationId xmlns:a16="http://schemas.microsoft.com/office/drawing/2014/main" id="{B7AAFD95-A285-F710-3B52-87F7EDCD6BA2}"/>
              </a:ext>
            </a:extLst>
          </p:cNvPr>
          <p:cNvSpPr txBox="1">
            <a:spLocks/>
          </p:cNvSpPr>
          <p:nvPr/>
        </p:nvSpPr>
        <p:spPr bwMode="auto">
          <a:xfrm>
            <a:off x="1546832" y="1834425"/>
            <a:ext cx="6161560" cy="325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lvl1pPr marL="0" indent="0" algn="ctr" rtl="0" eaLnBrk="0" fontAlgn="base" hangingPunct="0">
              <a:lnSpc>
                <a:spcPts val="3600"/>
              </a:lnSpc>
              <a:spcBef>
                <a:spcPct val="10000"/>
              </a:spcBef>
              <a:spcAft>
                <a:spcPct val="0"/>
              </a:spcAft>
              <a:buSzPct val="65000"/>
              <a:buFont typeface="Wingdings" pitchFamily="2" charset="2"/>
              <a:buNone/>
              <a:defRPr sz="2400" kern="1200">
                <a:solidFill>
                  <a:schemeClr val="tx1"/>
                </a:solidFill>
                <a:latin typeface="+mn-lt"/>
                <a:ea typeface="+mn-ea"/>
                <a:cs typeface="+mn-cs"/>
              </a:defRPr>
            </a:lvl1pPr>
            <a:lvl2pPr marL="457200" indent="0" algn="ctr" rtl="0" eaLnBrk="0" fontAlgn="base" hangingPunct="0">
              <a:lnSpc>
                <a:spcPts val="3200"/>
              </a:lnSpc>
              <a:spcBef>
                <a:spcPct val="5000"/>
              </a:spcBef>
              <a:spcAft>
                <a:spcPct val="0"/>
              </a:spcAft>
              <a:buNone/>
              <a:defRPr sz="2000" kern="1200">
                <a:solidFill>
                  <a:schemeClr val="tx1"/>
                </a:solidFill>
                <a:latin typeface="+mn-lt"/>
                <a:ea typeface="+mn-ea"/>
                <a:cs typeface="+mn-cs"/>
              </a:defRPr>
            </a:lvl2pPr>
            <a:lvl3pPr marL="914400" indent="0" algn="ctr" rtl="0" eaLnBrk="0" fontAlgn="base" hangingPunct="0">
              <a:lnSpc>
                <a:spcPts val="2600"/>
              </a:lnSpc>
              <a:spcBef>
                <a:spcPct val="20000"/>
              </a:spcBef>
              <a:spcAft>
                <a:spcPct val="0"/>
              </a:spcAft>
              <a:buNone/>
              <a:defRPr sz="1800" kern="1200">
                <a:solidFill>
                  <a:schemeClr val="tx1"/>
                </a:solidFill>
                <a:latin typeface="+mn-lt"/>
                <a:ea typeface="+mn-ea"/>
                <a:cs typeface="+mn-cs"/>
              </a:defRPr>
            </a:lvl3pPr>
            <a:lvl4pPr marL="1371600" indent="0" algn="ctr" rtl="0" eaLnBrk="0" fontAlgn="base" hangingPunct="0">
              <a:spcBef>
                <a:spcPct val="20000"/>
              </a:spcBef>
              <a:spcAft>
                <a:spcPct val="0"/>
              </a:spcAft>
              <a:buNone/>
              <a:defRPr sz="1600" kern="1200">
                <a:solidFill>
                  <a:schemeClr val="tx1"/>
                </a:solidFill>
                <a:latin typeface="+mn-lt"/>
                <a:ea typeface="+mn-ea"/>
                <a:cs typeface="+mn-cs"/>
              </a:defRPr>
            </a:lvl4pPr>
            <a:lvl5pPr marL="1828800" indent="0" algn="ctr" rtl="0" eaLnBrk="0" fontAlgn="base" hangingPunct="0">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spcBef>
                <a:spcPts val="0"/>
              </a:spcBef>
              <a:spcAft>
                <a:spcPts val="0"/>
              </a:spcAft>
              <a:buClr>
                <a:schemeClr val="dk1"/>
              </a:buClr>
              <a:buSzPts val="1300"/>
              <a:buFont typeface="Wingdings" pitchFamily="2" charset="2"/>
              <a:buChar char="l"/>
            </a:pPr>
            <a:r>
              <a:rPr lang="en-US" altLang="zh-CN" b="1" i="0" u="none" strike="noStrike" dirty="0">
                <a:solidFill>
                  <a:srgbClr val="212121"/>
                </a:solidFill>
                <a:effectLst/>
                <a:latin typeface="+mj-lt"/>
              </a:rPr>
              <a:t>INTRODUCTION &amp; RECAP</a:t>
            </a:r>
            <a:endParaRPr lang="en-US" altLang="zh-CN" b="1" dirty="0">
              <a:solidFill>
                <a:srgbClr val="212121"/>
              </a:solidFill>
              <a:latin typeface="+mj-lt"/>
            </a:endParaRPr>
          </a:p>
          <a:p>
            <a:pPr marL="457200" indent="-457200" algn="l">
              <a:lnSpc>
                <a:spcPct val="150000"/>
              </a:lnSpc>
              <a:spcBef>
                <a:spcPts val="0"/>
              </a:spcBef>
              <a:spcAft>
                <a:spcPts val="0"/>
              </a:spcAft>
              <a:buClr>
                <a:schemeClr val="dk1"/>
              </a:buClr>
              <a:buSzPts val="1300"/>
              <a:buFont typeface="Wingdings" pitchFamily="2" charset="2"/>
              <a:buChar char="l"/>
            </a:pPr>
            <a:r>
              <a:rPr lang="en-US" altLang="zh-CN" b="1" i="0" u="none" strike="noStrike" dirty="0">
                <a:solidFill>
                  <a:srgbClr val="212121"/>
                </a:solidFill>
                <a:effectLst/>
                <a:latin typeface="+mj-lt"/>
              </a:rPr>
              <a:t>METHODOLOGY</a:t>
            </a:r>
            <a:endParaRPr lang="en-US" altLang="zh-CN" b="1" dirty="0">
              <a:solidFill>
                <a:srgbClr val="212121"/>
              </a:solidFill>
              <a:latin typeface="+mj-lt"/>
            </a:endParaRPr>
          </a:p>
          <a:p>
            <a:pPr marL="457200" indent="-457200" algn="l">
              <a:lnSpc>
                <a:spcPct val="150000"/>
              </a:lnSpc>
              <a:spcBef>
                <a:spcPts val="0"/>
              </a:spcBef>
              <a:spcAft>
                <a:spcPts val="0"/>
              </a:spcAft>
              <a:buClr>
                <a:schemeClr val="dk1"/>
              </a:buClr>
              <a:buSzPts val="1300"/>
              <a:buFont typeface="Wingdings" pitchFamily="2" charset="2"/>
              <a:buChar char="l"/>
            </a:pPr>
            <a:r>
              <a:rPr lang="en-US" altLang="zh-CN" b="1" i="0" u="none" strike="noStrike" dirty="0">
                <a:solidFill>
                  <a:srgbClr val="212121"/>
                </a:solidFill>
                <a:effectLst/>
                <a:latin typeface="+mj-lt"/>
              </a:rPr>
              <a:t>EXPERIMENTS &amp; EVALUATION</a:t>
            </a:r>
          </a:p>
          <a:p>
            <a:pPr marL="457200" indent="-457200" algn="l">
              <a:lnSpc>
                <a:spcPct val="150000"/>
              </a:lnSpc>
              <a:spcBef>
                <a:spcPts val="0"/>
              </a:spcBef>
              <a:spcAft>
                <a:spcPts val="0"/>
              </a:spcAft>
              <a:buClr>
                <a:schemeClr val="dk1"/>
              </a:buClr>
              <a:buSzPts val="1300"/>
              <a:buFont typeface="Wingdings" pitchFamily="2" charset="2"/>
              <a:buChar char="l"/>
            </a:pPr>
            <a:r>
              <a:rPr lang="en-US" b="1" dirty="0">
                <a:solidFill>
                  <a:srgbClr val="212121"/>
                </a:solidFill>
                <a:latin typeface="+mj-lt"/>
              </a:rPr>
              <a:t>DISCUSSION</a:t>
            </a:r>
          </a:p>
          <a:p>
            <a:pPr marL="457200" indent="-457200" algn="l">
              <a:lnSpc>
                <a:spcPct val="150000"/>
              </a:lnSpc>
              <a:spcBef>
                <a:spcPts val="0"/>
              </a:spcBef>
              <a:spcAft>
                <a:spcPts val="0"/>
              </a:spcAft>
              <a:buClr>
                <a:schemeClr val="dk1"/>
              </a:buClr>
              <a:buSzPts val="1300"/>
              <a:buFont typeface="Wingdings" pitchFamily="2" charset="2"/>
              <a:buChar char="l"/>
            </a:pPr>
            <a:r>
              <a:rPr lang="en-US" b="1" dirty="0">
                <a:solidFill>
                  <a:srgbClr val="212121"/>
                </a:solidFill>
                <a:latin typeface="+mj-lt"/>
              </a:rPr>
              <a:t>CONCLUSION &amp; FUTURE WORK</a:t>
            </a:r>
            <a:endParaRPr lang="en-US" sz="3200" b="1" dirty="0">
              <a:latin typeface="+mj-lt"/>
            </a:endParaRPr>
          </a:p>
        </p:txBody>
      </p:sp>
      <p:sp>
        <p:nvSpPr>
          <p:cNvPr id="9" name="文本框 8">
            <a:extLst>
              <a:ext uri="{FF2B5EF4-FFF2-40B4-BE49-F238E27FC236}">
                <a16:creationId xmlns:a16="http://schemas.microsoft.com/office/drawing/2014/main" id="{692B57AF-E40A-4E8F-E051-E562BEC19813}"/>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651780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C63282C-3B11-D290-2D8D-3A5310712566}"/>
              </a:ext>
            </a:extLst>
          </p:cNvPr>
          <p:cNvSpPr>
            <a:spLocks noGrp="1" noChangeArrowheads="1"/>
          </p:cNvSpPr>
          <p:nvPr>
            <p:ph type="title"/>
          </p:nvPr>
        </p:nvSpPr>
        <p:spPr>
          <a:xfrm>
            <a:off x="348455" y="2604056"/>
            <a:ext cx="9209088" cy="685800"/>
          </a:xfrm>
        </p:spPr>
        <p:txBody>
          <a:bodyPr/>
          <a:lstStyle/>
          <a:p>
            <a:pPr>
              <a:defRPr/>
            </a:pPr>
            <a:r>
              <a:rPr lang="en-US" spc="-1" dirty="0">
                <a:solidFill>
                  <a:srgbClr val="3333CC"/>
                </a:solidFill>
                <a:ea typeface="MS PGothic"/>
              </a:rPr>
              <a:t>Thank You for Your Attention!</a:t>
            </a:r>
            <a:endParaRPr lang="en-US" b="0" spc="-1" dirty="0"/>
          </a:p>
        </p:txBody>
      </p:sp>
      <p:sp>
        <p:nvSpPr>
          <p:cNvPr id="3" name="CustomShape 2">
            <a:extLst>
              <a:ext uri="{FF2B5EF4-FFF2-40B4-BE49-F238E27FC236}">
                <a16:creationId xmlns:a16="http://schemas.microsoft.com/office/drawing/2014/main" id="{38033CAF-286C-1DAA-DFEE-1C3DD41F4423}"/>
              </a:ext>
            </a:extLst>
          </p:cNvPr>
          <p:cNvSpPr/>
          <p:nvPr/>
        </p:nvSpPr>
        <p:spPr>
          <a:xfrm>
            <a:off x="3268662" y="2946956"/>
            <a:ext cx="3368675" cy="18462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ts val="3600"/>
              </a:lnSpc>
              <a:spcBef>
                <a:spcPts val="281"/>
              </a:spcBef>
              <a:defRPr/>
            </a:pPr>
            <a:endParaRPr lang="en-US" sz="1800" spc="-1" dirty="0"/>
          </a:p>
          <a:p>
            <a:pPr algn="ctr">
              <a:lnSpc>
                <a:spcPts val="3600"/>
              </a:lnSpc>
              <a:spcBef>
                <a:spcPts val="281"/>
              </a:spcBef>
              <a:defRPr/>
            </a:pPr>
            <a:r>
              <a:rPr lang="en-US" sz="2800" spc="-1" dirty="0">
                <a:solidFill>
                  <a:srgbClr val="000000"/>
                </a:solidFill>
                <a:ea typeface="MS PGothic"/>
              </a:rPr>
              <a:t>Q &amp; A</a:t>
            </a:r>
            <a:endParaRPr lang="en-US" sz="2800" spc="-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4D95-B6F6-259F-8CC8-C826EB80454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BC9460F7-7314-4380-513B-CEAE55366235}"/>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Introduction</a:t>
            </a:r>
            <a:r>
              <a:rPr lang="de-CH" sz="3200" dirty="0"/>
              <a:t> &amp; </a:t>
            </a:r>
            <a:r>
              <a:rPr lang="de-CH" sz="3200" dirty="0" err="1"/>
              <a:t>Recap</a:t>
            </a:r>
            <a:r>
              <a:rPr lang="de-CH" sz="3200" dirty="0"/>
              <a:t> (1)</a:t>
            </a:r>
          </a:p>
        </p:txBody>
      </p:sp>
      <p:sp>
        <p:nvSpPr>
          <p:cNvPr id="9" name="文本框 8">
            <a:extLst>
              <a:ext uri="{FF2B5EF4-FFF2-40B4-BE49-F238E27FC236}">
                <a16:creationId xmlns:a16="http://schemas.microsoft.com/office/drawing/2014/main" id="{7F764CEB-2F24-5947-9BD0-6C9068C4FA87}"/>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7F51AE12-DEDC-1650-F3C1-79EFBEE5B9F4}"/>
              </a:ext>
            </a:extLst>
          </p:cNvPr>
          <p:cNvSpPr txBox="1">
            <a:spLocks noChangeArrowheads="1"/>
          </p:cNvSpPr>
          <p:nvPr/>
        </p:nvSpPr>
        <p:spPr bwMode="auto">
          <a:xfrm>
            <a:off x="468246" y="1209028"/>
            <a:ext cx="9209087" cy="18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Tabular data</a:t>
            </a:r>
            <a:endParaRPr lang="en-US" altLang="zh-CN" sz="2000" dirty="0"/>
          </a:p>
          <a:p>
            <a:pPr lvl="1">
              <a:lnSpc>
                <a:spcPct val="150000"/>
              </a:lnSpc>
              <a:spcBef>
                <a:spcPct val="0"/>
              </a:spcBef>
              <a:buFont typeface="Arial" panose="020B0604020202020204" pitchFamily="34" charset="0"/>
              <a:buChar char="•"/>
            </a:pPr>
            <a:r>
              <a:rPr lang="en-US" altLang="zh-CN" sz="2000" dirty="0"/>
              <a:t>Most common data in model training</a:t>
            </a:r>
          </a:p>
          <a:p>
            <a:pPr lvl="1">
              <a:lnSpc>
                <a:spcPct val="150000"/>
              </a:lnSpc>
              <a:spcBef>
                <a:spcPct val="0"/>
              </a:spcBef>
              <a:buFont typeface="Arial" panose="020B0604020202020204" pitchFamily="34" charset="0"/>
              <a:buChar char="•"/>
            </a:pPr>
            <a:r>
              <a:rPr lang="en-US" altLang="zh-CN" sz="2000" dirty="0"/>
              <a:t>Increasingly High Demand for Data</a:t>
            </a:r>
          </a:p>
          <a:p>
            <a:pPr lvl="1">
              <a:lnSpc>
                <a:spcPct val="150000"/>
              </a:lnSpc>
              <a:spcBef>
                <a:spcPct val="0"/>
              </a:spcBef>
              <a:buFont typeface="Arial" panose="020B0604020202020204" pitchFamily="34" charset="0"/>
              <a:buChar char="•"/>
            </a:pPr>
            <a:r>
              <a:rPr lang="en-US" altLang="zh-CN" sz="2000" dirty="0"/>
              <a:t>Sensitivity to Privacy in Data</a:t>
            </a:r>
          </a:p>
        </p:txBody>
      </p:sp>
      <p:sp>
        <p:nvSpPr>
          <p:cNvPr id="11" name="文本框 10">
            <a:extLst>
              <a:ext uri="{FF2B5EF4-FFF2-40B4-BE49-F238E27FC236}">
                <a16:creationId xmlns:a16="http://schemas.microsoft.com/office/drawing/2014/main" id="{6C5B4AEC-FB2F-7C21-421D-05C4F33AD61B}"/>
              </a:ext>
            </a:extLst>
          </p:cNvPr>
          <p:cNvSpPr txBox="1"/>
          <p:nvPr/>
        </p:nvSpPr>
        <p:spPr>
          <a:xfrm>
            <a:off x="6388740" y="4937833"/>
            <a:ext cx="3123652" cy="1169551"/>
          </a:xfrm>
          <a:prstGeom prst="rect">
            <a:avLst/>
          </a:prstGeom>
          <a:noFill/>
        </p:spPr>
        <p:txBody>
          <a:bodyPr wrap="square" rtlCol="0">
            <a:spAutoFit/>
          </a:bodyPr>
          <a:lstStyle/>
          <a:p>
            <a:pPr algn="ctr"/>
            <a:r>
              <a:rPr lang="en-US" altLang="zh-CN" sz="1000" b="1" dirty="0"/>
              <a:t>Source: ResearchGate. Data from "Volume of data created, captured, copied, and consumed globally from 2010 to 2020" (Link: https://</a:t>
            </a:r>
            <a:r>
              <a:rPr lang="en-US" altLang="zh-CN" sz="1000" b="1" dirty="0" err="1"/>
              <a:t>www.researchgate.net</a:t>
            </a:r>
            <a:r>
              <a:rPr lang="en-US" altLang="zh-CN" sz="1000" b="1" dirty="0"/>
              <a:t>/figure/Volume-of-data-created-captured-copied-and-consumed-globally-from-2010-to-2020-and_fig1_373368180).</a:t>
            </a:r>
          </a:p>
        </p:txBody>
      </p:sp>
      <p:sp>
        <p:nvSpPr>
          <p:cNvPr id="6" name="TextBox 1">
            <a:extLst>
              <a:ext uri="{FF2B5EF4-FFF2-40B4-BE49-F238E27FC236}">
                <a16:creationId xmlns:a16="http://schemas.microsoft.com/office/drawing/2014/main" id="{DCA9BED5-0D74-2A66-7952-E86F05BB7EAB}"/>
              </a:ext>
            </a:extLst>
          </p:cNvPr>
          <p:cNvSpPr txBox="1">
            <a:spLocks noChangeArrowheads="1"/>
          </p:cNvSpPr>
          <p:nvPr/>
        </p:nvSpPr>
        <p:spPr bwMode="auto">
          <a:xfrm>
            <a:off x="468241" y="3215525"/>
            <a:ext cx="9209087" cy="161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Generative models</a:t>
            </a:r>
          </a:p>
          <a:p>
            <a:pPr lvl="1">
              <a:lnSpc>
                <a:spcPct val="150000"/>
              </a:lnSpc>
              <a:spcBef>
                <a:spcPct val="0"/>
              </a:spcBef>
              <a:buFont typeface="Arial" panose="020B0604020202020204" pitchFamily="34" charset="0"/>
              <a:buChar char="•"/>
            </a:pPr>
            <a:r>
              <a:rPr lang="en-US" altLang="zh-CN" sz="1600" dirty="0"/>
              <a:t>GANS (CTAB-GAN +)</a:t>
            </a:r>
          </a:p>
          <a:p>
            <a:pPr lvl="1">
              <a:lnSpc>
                <a:spcPct val="150000"/>
              </a:lnSpc>
              <a:spcBef>
                <a:spcPct val="0"/>
              </a:spcBef>
              <a:buFont typeface="Arial" panose="020B0604020202020204" pitchFamily="34" charset="0"/>
              <a:buChar char="•"/>
            </a:pPr>
            <a:r>
              <a:rPr lang="en-US" altLang="zh-CN" sz="1600" dirty="0"/>
              <a:t>Diffusion (</a:t>
            </a:r>
            <a:r>
              <a:rPr lang="en-US" altLang="zh-CN" sz="1600" dirty="0" err="1"/>
              <a:t>TabDDPM</a:t>
            </a:r>
            <a:r>
              <a:rPr lang="en-US" altLang="zh-CN" sz="1600" dirty="0"/>
              <a:t>)</a:t>
            </a:r>
          </a:p>
          <a:p>
            <a:pPr lvl="1">
              <a:lnSpc>
                <a:spcPct val="150000"/>
              </a:lnSpc>
              <a:spcBef>
                <a:spcPct val="0"/>
              </a:spcBef>
              <a:buFont typeface="Arial" panose="020B0604020202020204" pitchFamily="34" charset="0"/>
              <a:buChar char="•"/>
            </a:pPr>
            <a:r>
              <a:rPr lang="en-US" altLang="zh-CN" sz="1600" dirty="0"/>
              <a:t>LLMs (</a:t>
            </a:r>
            <a:r>
              <a:rPr lang="en-US" altLang="zh-CN" sz="1600" dirty="0" err="1"/>
              <a:t>GReaT</a:t>
            </a:r>
            <a:r>
              <a:rPr lang="en-US" altLang="zh-CN" sz="1600" dirty="0"/>
              <a:t>)</a:t>
            </a:r>
          </a:p>
        </p:txBody>
      </p:sp>
      <p:sp>
        <p:nvSpPr>
          <p:cNvPr id="7" name="TextBox 1">
            <a:extLst>
              <a:ext uri="{FF2B5EF4-FFF2-40B4-BE49-F238E27FC236}">
                <a16:creationId xmlns:a16="http://schemas.microsoft.com/office/drawing/2014/main" id="{F1378A08-3455-4BAF-C844-F436AF836220}"/>
              </a:ext>
            </a:extLst>
          </p:cNvPr>
          <p:cNvSpPr txBox="1">
            <a:spLocks noChangeArrowheads="1"/>
          </p:cNvSpPr>
          <p:nvPr/>
        </p:nvSpPr>
        <p:spPr bwMode="auto">
          <a:xfrm>
            <a:off x="468241" y="4831865"/>
            <a:ext cx="9209087" cy="124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Privacy Protection Method</a:t>
            </a:r>
          </a:p>
          <a:p>
            <a:pPr lvl="1">
              <a:lnSpc>
                <a:spcPct val="150000"/>
              </a:lnSpc>
              <a:spcBef>
                <a:spcPct val="0"/>
              </a:spcBef>
              <a:buFont typeface="Arial" panose="020B0604020202020204" pitchFamily="34" charset="0"/>
              <a:buChar char="•"/>
            </a:pPr>
            <a:r>
              <a:rPr lang="en-US" altLang="zh-CN" sz="1600" dirty="0"/>
              <a:t>k-Anonymity, l-Diversity, t-Closeness</a:t>
            </a:r>
          </a:p>
          <a:p>
            <a:pPr lvl="1">
              <a:lnSpc>
                <a:spcPct val="150000"/>
              </a:lnSpc>
              <a:spcBef>
                <a:spcPct val="0"/>
              </a:spcBef>
              <a:buFont typeface="Arial" panose="020B0604020202020204" pitchFamily="34" charset="0"/>
              <a:buChar char="•"/>
            </a:pPr>
            <a:r>
              <a:rPr lang="en-US" altLang="zh-CN" sz="1600" dirty="0"/>
              <a:t>DP (Differential Privacy)</a:t>
            </a:r>
          </a:p>
        </p:txBody>
      </p:sp>
      <p:pic>
        <p:nvPicPr>
          <p:cNvPr id="2" name="图片 1">
            <a:extLst>
              <a:ext uri="{FF2B5EF4-FFF2-40B4-BE49-F238E27FC236}">
                <a16:creationId xmlns:a16="http://schemas.microsoft.com/office/drawing/2014/main" id="{80C203B9-2915-76DB-71D2-ABF81A57B4C9}"/>
              </a:ext>
            </a:extLst>
          </p:cNvPr>
          <p:cNvPicPr>
            <a:picLocks noChangeAspect="1"/>
          </p:cNvPicPr>
          <p:nvPr/>
        </p:nvPicPr>
        <p:blipFill>
          <a:blip r:embed="rId3"/>
          <a:stretch>
            <a:fillRect/>
          </a:stretch>
        </p:blipFill>
        <p:spPr>
          <a:xfrm>
            <a:off x="5776947" y="2524246"/>
            <a:ext cx="3735445" cy="2260234"/>
          </a:xfrm>
          <a:prstGeom prst="rect">
            <a:avLst/>
          </a:prstGeom>
        </p:spPr>
      </p:pic>
    </p:spTree>
    <p:extLst>
      <p:ext uri="{BB962C8B-B14F-4D97-AF65-F5344CB8AC3E}">
        <p14:creationId xmlns:p14="http://schemas.microsoft.com/office/powerpoint/2010/main" val="140825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D77E-D670-9184-7668-B0CDB64E7029}"/>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4B994A1-248B-2229-09A5-C870E642D4D4}"/>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Introduction</a:t>
            </a:r>
            <a:r>
              <a:rPr lang="de-CH" sz="3200" dirty="0"/>
              <a:t> &amp; </a:t>
            </a:r>
            <a:r>
              <a:rPr lang="de-CH" sz="3200" dirty="0" err="1"/>
              <a:t>Recap</a:t>
            </a:r>
            <a:r>
              <a:rPr lang="de-CH" sz="3200" dirty="0"/>
              <a:t> (2)</a:t>
            </a:r>
          </a:p>
        </p:txBody>
      </p:sp>
      <p:sp>
        <p:nvSpPr>
          <p:cNvPr id="9" name="文本框 8">
            <a:extLst>
              <a:ext uri="{FF2B5EF4-FFF2-40B4-BE49-F238E27FC236}">
                <a16:creationId xmlns:a16="http://schemas.microsoft.com/office/drawing/2014/main" id="{C2DF0986-326E-7B5C-212A-2072BA76B0D7}"/>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0EBF8891-6DC9-D6C9-E580-FADF73D389AC}"/>
              </a:ext>
            </a:extLst>
          </p:cNvPr>
          <p:cNvSpPr txBox="1">
            <a:spLocks noChangeArrowheads="1"/>
          </p:cNvSpPr>
          <p:nvPr/>
        </p:nvSpPr>
        <p:spPr bwMode="auto">
          <a:xfrm>
            <a:off x="468246" y="1209028"/>
            <a:ext cx="9209087" cy="350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Problem statement</a:t>
            </a:r>
          </a:p>
          <a:p>
            <a:pPr lvl="1">
              <a:lnSpc>
                <a:spcPct val="150000"/>
              </a:lnSpc>
              <a:spcBef>
                <a:spcPct val="0"/>
              </a:spcBef>
              <a:buFont typeface="Arial" panose="020B0604020202020204" pitchFamily="34" charset="0"/>
              <a:buChar char="•"/>
            </a:pPr>
            <a:r>
              <a:rPr lang="en-US" altLang="zh-CN" sz="1800" dirty="0"/>
              <a:t>LLMs based models present superior performance (Tabula)</a:t>
            </a:r>
          </a:p>
          <a:p>
            <a:pPr lvl="1">
              <a:lnSpc>
                <a:spcPct val="150000"/>
              </a:lnSpc>
              <a:spcBef>
                <a:spcPct val="0"/>
              </a:spcBef>
              <a:buFont typeface="Arial" panose="020B0604020202020204" pitchFamily="34" charset="0"/>
              <a:buChar char="•"/>
            </a:pPr>
            <a:r>
              <a:rPr lang="en-US" altLang="zh-CN" sz="1800" dirty="0"/>
              <a:t>Less attention paid to privacy concerns</a:t>
            </a:r>
          </a:p>
          <a:p>
            <a:pPr>
              <a:lnSpc>
                <a:spcPct val="150000"/>
              </a:lnSpc>
              <a:spcBef>
                <a:spcPct val="0"/>
              </a:spcBef>
              <a:buSzTx/>
              <a:buFont typeface="Arial" panose="020B0604020202020204" pitchFamily="34" charset="0"/>
              <a:buChar char="•"/>
            </a:pPr>
            <a:endParaRPr lang="en-US" altLang="zh-CN" sz="2000" b="1" dirty="0"/>
          </a:p>
          <a:p>
            <a:pPr>
              <a:lnSpc>
                <a:spcPct val="150000"/>
              </a:lnSpc>
              <a:spcBef>
                <a:spcPct val="0"/>
              </a:spcBef>
              <a:buSzTx/>
              <a:buFont typeface="Arial" panose="020B0604020202020204" pitchFamily="34" charset="0"/>
              <a:buChar char="•"/>
            </a:pPr>
            <a:r>
              <a:rPr lang="en-US" altLang="zh-CN" sz="2000" b="1" dirty="0"/>
              <a:t>Research Objectives</a:t>
            </a:r>
          </a:p>
          <a:p>
            <a:pPr lvl="1">
              <a:lnSpc>
                <a:spcPct val="150000"/>
              </a:lnSpc>
              <a:spcBef>
                <a:spcPct val="0"/>
              </a:spcBef>
              <a:buFont typeface="Arial" panose="020B0604020202020204" pitchFamily="34" charset="0"/>
              <a:buChar char="•"/>
            </a:pPr>
            <a:r>
              <a:rPr lang="en-US" altLang="zh-CN" sz="1800" dirty="0"/>
              <a:t>Develop a privacy-preserving version of Tabula</a:t>
            </a:r>
          </a:p>
          <a:p>
            <a:pPr lvl="1">
              <a:lnSpc>
                <a:spcPct val="150000"/>
              </a:lnSpc>
              <a:spcBef>
                <a:spcPct val="0"/>
              </a:spcBef>
              <a:buFont typeface="Arial" panose="020B0604020202020204" pitchFamily="34" charset="0"/>
              <a:buChar char="•"/>
            </a:pPr>
            <a:r>
              <a:rPr lang="en-US" altLang="zh-CN" sz="1800" dirty="0"/>
              <a:t>Evaluate the privacy-utility trade-offs</a:t>
            </a:r>
          </a:p>
          <a:p>
            <a:pPr lvl="1">
              <a:lnSpc>
                <a:spcPct val="150000"/>
              </a:lnSpc>
              <a:spcBef>
                <a:spcPct val="0"/>
              </a:spcBef>
              <a:buFont typeface="Arial" panose="020B0604020202020204" pitchFamily="34" charset="0"/>
              <a:buChar char="•"/>
            </a:pPr>
            <a:r>
              <a:rPr lang="en-US" altLang="zh-CN" sz="1800" dirty="0"/>
              <a:t>Apply and benchmark the model across multiple datasets</a:t>
            </a:r>
          </a:p>
        </p:txBody>
      </p:sp>
    </p:spTree>
    <p:extLst>
      <p:ext uri="{BB962C8B-B14F-4D97-AF65-F5344CB8AC3E}">
        <p14:creationId xmlns:p14="http://schemas.microsoft.com/office/powerpoint/2010/main" val="2379627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F902-3BB9-62FF-F004-B44C3358EBC2}"/>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5E0E9C2D-28CE-6B11-F962-78B22B382F84}"/>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Methodology</a:t>
            </a:r>
            <a:r>
              <a:rPr lang="de-CH" sz="3200" dirty="0"/>
              <a:t> (1)</a:t>
            </a:r>
          </a:p>
        </p:txBody>
      </p:sp>
      <p:sp>
        <p:nvSpPr>
          <p:cNvPr id="9" name="文本框 8">
            <a:extLst>
              <a:ext uri="{FF2B5EF4-FFF2-40B4-BE49-F238E27FC236}">
                <a16:creationId xmlns:a16="http://schemas.microsoft.com/office/drawing/2014/main" id="{EE391B29-27B4-3374-1157-76F2B7A92A73}"/>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0D267B61-56E8-B677-65BA-4A5A4CF6E5CE}"/>
              </a:ext>
            </a:extLst>
          </p:cNvPr>
          <p:cNvSpPr txBox="1">
            <a:spLocks noChangeArrowheads="1"/>
          </p:cNvSpPr>
          <p:nvPr/>
        </p:nvSpPr>
        <p:spPr bwMode="auto">
          <a:xfrm>
            <a:off x="468246" y="1209028"/>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Tabula</a:t>
            </a:r>
            <a:endParaRPr lang="en-US" altLang="zh-CN" sz="1800" dirty="0"/>
          </a:p>
        </p:txBody>
      </p:sp>
      <p:sp>
        <p:nvSpPr>
          <p:cNvPr id="7" name="下箭头 6">
            <a:extLst>
              <a:ext uri="{FF2B5EF4-FFF2-40B4-BE49-F238E27FC236}">
                <a16:creationId xmlns:a16="http://schemas.microsoft.com/office/drawing/2014/main" id="{C35E12BB-55C2-E0DC-DE73-2BFB14F4E4EE}"/>
              </a:ext>
            </a:extLst>
          </p:cNvPr>
          <p:cNvSpPr/>
          <p:nvPr/>
        </p:nvSpPr>
        <p:spPr bwMode="auto">
          <a:xfrm>
            <a:off x="6979534" y="2680346"/>
            <a:ext cx="451413" cy="694481"/>
          </a:xfrm>
          <a:prstGeom prst="down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1FCB223C-F317-DA23-7D9F-265B9DA03F4F}"/>
              </a:ext>
            </a:extLst>
          </p:cNvPr>
          <p:cNvSpPr txBox="1"/>
          <p:nvPr/>
        </p:nvSpPr>
        <p:spPr>
          <a:xfrm>
            <a:off x="5012217" y="3429000"/>
            <a:ext cx="4200189" cy="400110"/>
          </a:xfrm>
          <a:prstGeom prst="rect">
            <a:avLst/>
          </a:prstGeom>
          <a:noFill/>
        </p:spPr>
        <p:txBody>
          <a:bodyPr wrap="none" rtlCol="0">
            <a:spAutoFit/>
          </a:bodyPr>
          <a:lstStyle/>
          <a:p>
            <a:r>
              <a:rPr kumimoji="1" lang="en-US" altLang="zh-CN" sz="2000" dirty="0"/>
              <a:t>Gender male, age 28, income 5000</a:t>
            </a:r>
            <a:endParaRPr kumimoji="1" lang="zh-CN" altLang="en-US" sz="2000" dirty="0"/>
          </a:p>
        </p:txBody>
      </p:sp>
      <p:sp>
        <p:nvSpPr>
          <p:cNvPr id="10" name="下箭头 9">
            <a:extLst>
              <a:ext uri="{FF2B5EF4-FFF2-40B4-BE49-F238E27FC236}">
                <a16:creationId xmlns:a16="http://schemas.microsoft.com/office/drawing/2014/main" id="{C218D3E7-BA06-DB6C-54A6-77B0C419E5ED}"/>
              </a:ext>
            </a:extLst>
          </p:cNvPr>
          <p:cNvSpPr/>
          <p:nvPr/>
        </p:nvSpPr>
        <p:spPr bwMode="auto">
          <a:xfrm>
            <a:off x="6979534" y="4462183"/>
            <a:ext cx="451413" cy="593188"/>
          </a:xfrm>
          <a:prstGeom prst="down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2AD9D953-5C5E-C462-7216-465C07067102}"/>
              </a:ext>
            </a:extLst>
          </p:cNvPr>
          <p:cNvSpPr txBox="1"/>
          <p:nvPr/>
        </p:nvSpPr>
        <p:spPr>
          <a:xfrm>
            <a:off x="7610153" y="4458015"/>
            <a:ext cx="1503489" cy="461665"/>
          </a:xfrm>
          <a:prstGeom prst="rect">
            <a:avLst/>
          </a:prstGeom>
          <a:noFill/>
        </p:spPr>
        <p:txBody>
          <a:bodyPr wrap="none" rtlCol="0">
            <a:spAutoFit/>
          </a:bodyPr>
          <a:lstStyle/>
          <a:p>
            <a:r>
              <a:rPr kumimoji="1" lang="en-US" altLang="zh-CN" dirty="0"/>
              <a:t>Tokenizer</a:t>
            </a:r>
            <a:endParaRPr kumimoji="1" lang="zh-CN" altLang="en-US" dirty="0"/>
          </a:p>
        </p:txBody>
      </p:sp>
      <p:pic>
        <p:nvPicPr>
          <p:cNvPr id="15" name="图片 14">
            <a:extLst>
              <a:ext uri="{FF2B5EF4-FFF2-40B4-BE49-F238E27FC236}">
                <a16:creationId xmlns:a16="http://schemas.microsoft.com/office/drawing/2014/main" id="{20E37AC7-4D77-3771-EA8E-0045EDC7C799}"/>
              </a:ext>
            </a:extLst>
          </p:cNvPr>
          <p:cNvPicPr>
            <a:picLocks noChangeAspect="1"/>
          </p:cNvPicPr>
          <p:nvPr/>
        </p:nvPicPr>
        <p:blipFill>
          <a:blip r:embed="rId3"/>
          <a:stretch>
            <a:fillRect/>
          </a:stretch>
        </p:blipFill>
        <p:spPr>
          <a:xfrm>
            <a:off x="609600" y="1642765"/>
            <a:ext cx="4343400" cy="4495800"/>
          </a:xfrm>
          <a:prstGeom prst="rect">
            <a:avLst/>
          </a:prstGeom>
        </p:spPr>
      </p:pic>
      <p:graphicFrame>
        <p:nvGraphicFramePr>
          <p:cNvPr id="16" name="表格 15">
            <a:extLst>
              <a:ext uri="{FF2B5EF4-FFF2-40B4-BE49-F238E27FC236}">
                <a16:creationId xmlns:a16="http://schemas.microsoft.com/office/drawing/2014/main" id="{B9AD5D9C-9055-B482-E602-5EE85C8CACB8}"/>
              </a:ext>
            </a:extLst>
          </p:cNvPr>
          <p:cNvGraphicFramePr>
            <a:graphicFrameLocks noGrp="1"/>
          </p:cNvGraphicFramePr>
          <p:nvPr>
            <p:extLst>
              <p:ext uri="{D42A27DB-BD31-4B8C-83A1-F6EECF244321}">
                <p14:modId xmlns:p14="http://schemas.microsoft.com/office/powerpoint/2010/main" val="2440772484"/>
              </p:ext>
            </p:extLst>
          </p:nvPr>
        </p:nvGraphicFramePr>
        <p:xfrm>
          <a:off x="5632190" y="1486050"/>
          <a:ext cx="3481452" cy="1097280"/>
        </p:xfrm>
        <a:graphic>
          <a:graphicData uri="http://schemas.openxmlformats.org/drawingml/2006/table">
            <a:tbl>
              <a:tblPr firstRow="1" bandRow="1">
                <a:tableStyleId>{F5AB1C69-6EDB-4FF4-983F-18BD219EF322}</a:tableStyleId>
              </a:tblPr>
              <a:tblGrid>
                <a:gridCol w="1160484">
                  <a:extLst>
                    <a:ext uri="{9D8B030D-6E8A-4147-A177-3AD203B41FA5}">
                      <a16:colId xmlns:a16="http://schemas.microsoft.com/office/drawing/2014/main" val="2321497332"/>
                    </a:ext>
                  </a:extLst>
                </a:gridCol>
                <a:gridCol w="1160484">
                  <a:extLst>
                    <a:ext uri="{9D8B030D-6E8A-4147-A177-3AD203B41FA5}">
                      <a16:colId xmlns:a16="http://schemas.microsoft.com/office/drawing/2014/main" val="16040409"/>
                    </a:ext>
                  </a:extLst>
                </a:gridCol>
                <a:gridCol w="1160484">
                  <a:extLst>
                    <a:ext uri="{9D8B030D-6E8A-4147-A177-3AD203B41FA5}">
                      <a16:colId xmlns:a16="http://schemas.microsoft.com/office/drawing/2014/main" val="880884383"/>
                    </a:ext>
                  </a:extLst>
                </a:gridCol>
              </a:tblGrid>
              <a:tr h="351121">
                <a:tc>
                  <a:txBody>
                    <a:bodyPr/>
                    <a:lstStyle/>
                    <a:p>
                      <a:r>
                        <a:rPr lang="en-US" altLang="zh-CN" b="0" dirty="0">
                          <a:solidFill>
                            <a:schemeClr val="tx1"/>
                          </a:solidFill>
                        </a:rPr>
                        <a:t>Gender</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solidFill>
                            <a:schemeClr val="tx1"/>
                          </a:solidFill>
                        </a:rPr>
                        <a:t>Age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solidFill>
                            <a:schemeClr val="tx1"/>
                          </a:solidFill>
                        </a:rPr>
                        <a:t>Income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911597"/>
                  </a:ext>
                </a:extLst>
              </a:tr>
              <a:tr h="351121">
                <a:tc>
                  <a:txBody>
                    <a:bodyPr/>
                    <a:lstStyle/>
                    <a:p>
                      <a:r>
                        <a:rPr lang="en-US" altLang="zh-CN" b="0" dirty="0">
                          <a:solidFill>
                            <a:schemeClr val="tx1"/>
                          </a:solidFill>
                        </a:rPr>
                        <a:t>Male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solidFill>
                            <a:schemeClr val="tx1"/>
                          </a:solidFill>
                        </a:rPr>
                        <a:t>28</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solidFill>
                            <a:schemeClr val="tx1"/>
                          </a:solidFill>
                        </a:rPr>
                        <a:t>5000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253026"/>
                  </a:ext>
                </a:extLst>
              </a:tr>
              <a:tr h="351121">
                <a:tc>
                  <a:txBody>
                    <a:bodyPr/>
                    <a:lstStyle/>
                    <a:p>
                      <a:r>
                        <a:rPr lang="en-US" altLang="zh-CN" dirty="0"/>
                        <a:t>Female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1000000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0317384"/>
                  </a:ext>
                </a:extLst>
              </a:tr>
            </a:tbl>
          </a:graphicData>
        </a:graphic>
      </p:graphicFrame>
      <p:sp>
        <p:nvSpPr>
          <p:cNvPr id="17" name="文本框 16">
            <a:extLst>
              <a:ext uri="{FF2B5EF4-FFF2-40B4-BE49-F238E27FC236}">
                <a16:creationId xmlns:a16="http://schemas.microsoft.com/office/drawing/2014/main" id="{72222D2A-7B8D-B379-0605-4DB39741FCAF}"/>
              </a:ext>
            </a:extLst>
          </p:cNvPr>
          <p:cNvSpPr txBox="1"/>
          <p:nvPr/>
        </p:nvSpPr>
        <p:spPr>
          <a:xfrm>
            <a:off x="5012216" y="3898729"/>
            <a:ext cx="4841390" cy="400110"/>
          </a:xfrm>
          <a:prstGeom prst="rect">
            <a:avLst/>
          </a:prstGeom>
          <a:noFill/>
        </p:spPr>
        <p:txBody>
          <a:bodyPr wrap="none" rtlCol="0">
            <a:spAutoFit/>
          </a:bodyPr>
          <a:lstStyle/>
          <a:p>
            <a:r>
              <a:rPr kumimoji="1" lang="en-US" altLang="zh-CN" sz="2000" dirty="0"/>
              <a:t>Gender female, age 30, income 1000000</a:t>
            </a:r>
            <a:endParaRPr kumimoji="1" lang="zh-CN" altLang="en-US" sz="2000" dirty="0"/>
          </a:p>
        </p:txBody>
      </p:sp>
      <p:sp>
        <p:nvSpPr>
          <p:cNvPr id="18" name="文本框 17">
            <a:extLst>
              <a:ext uri="{FF2B5EF4-FFF2-40B4-BE49-F238E27FC236}">
                <a16:creationId xmlns:a16="http://schemas.microsoft.com/office/drawing/2014/main" id="{5DF04484-3520-6F7C-130D-E82F405602A2}"/>
              </a:ext>
            </a:extLst>
          </p:cNvPr>
          <p:cNvSpPr txBox="1"/>
          <p:nvPr/>
        </p:nvSpPr>
        <p:spPr>
          <a:xfrm>
            <a:off x="5538544" y="5218715"/>
            <a:ext cx="3333392" cy="523220"/>
          </a:xfrm>
          <a:prstGeom prst="rect">
            <a:avLst/>
          </a:prstGeom>
          <a:noFill/>
        </p:spPr>
        <p:txBody>
          <a:bodyPr wrap="square">
            <a:spAutoFit/>
          </a:bodyPr>
          <a:lstStyle/>
          <a:p>
            <a:r>
              <a:rPr lang="en-US" altLang="zh-CN" sz="1400" dirty="0"/>
              <a:t>[101, 4926,</a:t>
            </a:r>
            <a:r>
              <a:rPr lang="en-US" altLang="zh-CN" sz="1400" dirty="0">
                <a:solidFill>
                  <a:schemeClr val="accent1">
                    <a:lumMod val="60000"/>
                    <a:lumOff val="40000"/>
                  </a:schemeClr>
                </a:solidFill>
              </a:rPr>
              <a:t> 4942</a:t>
            </a:r>
            <a:r>
              <a:rPr lang="en-US" altLang="zh-CN" sz="1400" dirty="0"/>
              <a:t>, 1010, 2256, </a:t>
            </a:r>
            <a:r>
              <a:rPr lang="en-US" altLang="zh-CN" sz="1400" dirty="0">
                <a:solidFill>
                  <a:schemeClr val="accent2">
                    <a:lumMod val="60000"/>
                    <a:lumOff val="40000"/>
                  </a:schemeClr>
                </a:solidFill>
              </a:rPr>
              <a:t>2620</a:t>
            </a:r>
            <a:r>
              <a:rPr lang="en-US" altLang="zh-CN" sz="1400" dirty="0"/>
              <a:t>, 1010, 3691, </a:t>
            </a:r>
            <a:r>
              <a:rPr lang="en-US" altLang="zh-CN" sz="1400" dirty="0">
                <a:solidFill>
                  <a:srgbClr val="FF0000"/>
                </a:solidFill>
              </a:rPr>
              <a:t>3152</a:t>
            </a:r>
            <a:r>
              <a:rPr lang="en-US" altLang="zh-CN" sz="1400" dirty="0"/>
              <a:t>, 102]</a:t>
            </a:r>
            <a:endParaRPr lang="zh-CN" altLang="en-US" sz="1400" dirty="0"/>
          </a:p>
        </p:txBody>
      </p:sp>
      <p:sp>
        <p:nvSpPr>
          <p:cNvPr id="19" name="文本框 18">
            <a:extLst>
              <a:ext uri="{FF2B5EF4-FFF2-40B4-BE49-F238E27FC236}">
                <a16:creationId xmlns:a16="http://schemas.microsoft.com/office/drawing/2014/main" id="{B3E16F18-4AB9-814F-86A6-91ACC44A19A9}"/>
              </a:ext>
            </a:extLst>
          </p:cNvPr>
          <p:cNvSpPr txBox="1"/>
          <p:nvPr/>
        </p:nvSpPr>
        <p:spPr>
          <a:xfrm>
            <a:off x="5538544" y="5840153"/>
            <a:ext cx="3333392" cy="523220"/>
          </a:xfrm>
          <a:prstGeom prst="rect">
            <a:avLst/>
          </a:prstGeom>
          <a:noFill/>
        </p:spPr>
        <p:txBody>
          <a:bodyPr wrap="square">
            <a:spAutoFit/>
          </a:bodyPr>
          <a:lstStyle/>
          <a:p>
            <a:r>
              <a:rPr lang="en-US" altLang="zh-CN" sz="1400" dirty="0"/>
              <a:t>[101, 4926, </a:t>
            </a:r>
            <a:r>
              <a:rPr lang="en-US" altLang="zh-CN" sz="1400" dirty="0">
                <a:solidFill>
                  <a:schemeClr val="accent1">
                    <a:lumMod val="60000"/>
                    <a:lumOff val="40000"/>
                  </a:schemeClr>
                </a:solidFill>
              </a:rPr>
              <a:t>4013</a:t>
            </a:r>
            <a:r>
              <a:rPr lang="en-US" altLang="zh-CN" sz="1400" dirty="0"/>
              <a:t>, 1010, 2256, </a:t>
            </a:r>
            <a:r>
              <a:rPr lang="en-US" altLang="zh-CN" sz="1400" dirty="0">
                <a:solidFill>
                  <a:schemeClr val="accent2">
                    <a:lumMod val="60000"/>
                    <a:lumOff val="40000"/>
                  </a:schemeClr>
                </a:solidFill>
              </a:rPr>
              <a:t>2382</a:t>
            </a:r>
            <a:r>
              <a:rPr lang="en-US" altLang="zh-CN" sz="1400" dirty="0"/>
              <a:t>, 1010, 3691, </a:t>
            </a:r>
            <a:r>
              <a:rPr lang="en-US" altLang="zh-CN" sz="1400" dirty="0">
                <a:solidFill>
                  <a:srgbClr val="FF0000"/>
                </a:solidFill>
              </a:rPr>
              <a:t>12837,</a:t>
            </a:r>
            <a:r>
              <a:rPr lang="zh-CN" altLang="en-US" sz="1400" dirty="0">
                <a:solidFill>
                  <a:srgbClr val="FF0000"/>
                </a:solidFill>
              </a:rPr>
              <a:t> </a:t>
            </a:r>
            <a:r>
              <a:rPr lang="en-US" altLang="zh-CN" sz="1400" dirty="0">
                <a:solidFill>
                  <a:srgbClr val="FF0000"/>
                </a:solidFill>
              </a:rPr>
              <a:t>456 </a:t>
            </a:r>
            <a:r>
              <a:rPr lang="en-US" altLang="zh-CN" sz="1400" dirty="0"/>
              <a:t>102]</a:t>
            </a:r>
            <a:endParaRPr lang="zh-CN" altLang="en-US" sz="1400" dirty="0"/>
          </a:p>
        </p:txBody>
      </p:sp>
      <p:sp>
        <p:nvSpPr>
          <p:cNvPr id="20" name="文本框 19">
            <a:extLst>
              <a:ext uri="{FF2B5EF4-FFF2-40B4-BE49-F238E27FC236}">
                <a16:creationId xmlns:a16="http://schemas.microsoft.com/office/drawing/2014/main" id="{2611D539-3E7F-BBE9-7C29-A233296D08FF}"/>
              </a:ext>
            </a:extLst>
          </p:cNvPr>
          <p:cNvSpPr txBox="1"/>
          <p:nvPr/>
        </p:nvSpPr>
        <p:spPr>
          <a:xfrm>
            <a:off x="7610153" y="2790681"/>
            <a:ext cx="1744388" cy="461665"/>
          </a:xfrm>
          <a:prstGeom prst="rect">
            <a:avLst/>
          </a:prstGeom>
          <a:noFill/>
        </p:spPr>
        <p:txBody>
          <a:bodyPr wrap="none" rtlCol="0">
            <a:spAutoFit/>
          </a:bodyPr>
          <a:lstStyle/>
          <a:p>
            <a:r>
              <a:rPr kumimoji="1" lang="en-US" altLang="zh-CN" dirty="0"/>
              <a:t>Conversion</a:t>
            </a:r>
            <a:endParaRPr kumimoji="1" lang="zh-CN" altLang="en-US" dirty="0"/>
          </a:p>
        </p:txBody>
      </p:sp>
    </p:spTree>
    <p:extLst>
      <p:ext uri="{BB962C8B-B14F-4D97-AF65-F5344CB8AC3E}">
        <p14:creationId xmlns:p14="http://schemas.microsoft.com/office/powerpoint/2010/main" val="292948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0A06C-1CFC-DD04-C829-2D241F1E2F4F}"/>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CEC77237-0FD8-B75E-CAA4-F0C4EFCE7C33}"/>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Methodology</a:t>
            </a:r>
            <a:r>
              <a:rPr lang="de-CH" sz="3200" dirty="0"/>
              <a:t> (2)</a:t>
            </a:r>
          </a:p>
        </p:txBody>
      </p:sp>
      <p:sp>
        <p:nvSpPr>
          <p:cNvPr id="9" name="文本框 8">
            <a:extLst>
              <a:ext uri="{FF2B5EF4-FFF2-40B4-BE49-F238E27FC236}">
                <a16:creationId xmlns:a16="http://schemas.microsoft.com/office/drawing/2014/main" id="{9B2FD2DB-7D7C-CD5A-02D5-7ECCC590E334}"/>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09A4D0A2-0460-3D5B-9531-1ADBB1C605CE}"/>
              </a:ext>
            </a:extLst>
          </p:cNvPr>
          <p:cNvSpPr txBox="1">
            <a:spLocks noChangeArrowheads="1"/>
          </p:cNvSpPr>
          <p:nvPr/>
        </p:nvSpPr>
        <p:spPr bwMode="auto">
          <a:xfrm>
            <a:off x="468246" y="1209028"/>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Tabula</a:t>
            </a:r>
            <a:endParaRPr lang="en-US" altLang="zh-CN" sz="1800" dirty="0"/>
          </a:p>
        </p:txBody>
      </p:sp>
      <p:pic>
        <p:nvPicPr>
          <p:cNvPr id="2" name="图片 1">
            <a:extLst>
              <a:ext uri="{FF2B5EF4-FFF2-40B4-BE49-F238E27FC236}">
                <a16:creationId xmlns:a16="http://schemas.microsoft.com/office/drawing/2014/main" id="{4797FA71-8B5F-9334-7F09-5702C9668655}"/>
              </a:ext>
            </a:extLst>
          </p:cNvPr>
          <p:cNvPicPr>
            <a:picLocks noChangeAspect="1"/>
          </p:cNvPicPr>
          <p:nvPr/>
        </p:nvPicPr>
        <p:blipFill>
          <a:blip r:embed="rId3"/>
          <a:stretch>
            <a:fillRect/>
          </a:stretch>
        </p:blipFill>
        <p:spPr>
          <a:xfrm>
            <a:off x="468246" y="1705959"/>
            <a:ext cx="4305300" cy="4483100"/>
          </a:xfrm>
          <a:prstGeom prst="rect">
            <a:avLst/>
          </a:prstGeom>
        </p:spPr>
      </p:pic>
      <p:sp>
        <p:nvSpPr>
          <p:cNvPr id="16" name="文本框 15">
            <a:extLst>
              <a:ext uri="{FF2B5EF4-FFF2-40B4-BE49-F238E27FC236}">
                <a16:creationId xmlns:a16="http://schemas.microsoft.com/office/drawing/2014/main" id="{69FF5808-2F3B-C58A-EA6E-793BA613434E}"/>
              </a:ext>
            </a:extLst>
          </p:cNvPr>
          <p:cNvSpPr txBox="1"/>
          <p:nvPr/>
        </p:nvSpPr>
        <p:spPr>
          <a:xfrm>
            <a:off x="5721400" y="2135461"/>
            <a:ext cx="3333392" cy="523220"/>
          </a:xfrm>
          <a:prstGeom prst="rect">
            <a:avLst/>
          </a:prstGeom>
          <a:noFill/>
        </p:spPr>
        <p:txBody>
          <a:bodyPr wrap="square">
            <a:spAutoFit/>
          </a:bodyPr>
          <a:lstStyle/>
          <a:p>
            <a:r>
              <a:rPr lang="en-US" altLang="zh-CN" sz="1400" dirty="0"/>
              <a:t>[101, 4926, 4942, 1010, 2256, 2620, 1010, 3691, </a:t>
            </a:r>
            <a:r>
              <a:rPr lang="en-US" altLang="zh-CN" sz="1400" dirty="0">
                <a:solidFill>
                  <a:srgbClr val="FF0000"/>
                </a:solidFill>
              </a:rPr>
              <a:t>3152</a:t>
            </a:r>
            <a:r>
              <a:rPr lang="en-US" altLang="zh-CN" sz="1400" dirty="0"/>
              <a:t>, 102]</a:t>
            </a:r>
            <a:endParaRPr lang="zh-CN" altLang="en-US" sz="1400" dirty="0"/>
          </a:p>
        </p:txBody>
      </p:sp>
      <p:sp>
        <p:nvSpPr>
          <p:cNvPr id="18" name="文本框 17">
            <a:extLst>
              <a:ext uri="{FF2B5EF4-FFF2-40B4-BE49-F238E27FC236}">
                <a16:creationId xmlns:a16="http://schemas.microsoft.com/office/drawing/2014/main" id="{4BD4C323-5C16-6CA8-D038-17AB621EA61B}"/>
              </a:ext>
            </a:extLst>
          </p:cNvPr>
          <p:cNvSpPr txBox="1"/>
          <p:nvPr/>
        </p:nvSpPr>
        <p:spPr>
          <a:xfrm>
            <a:off x="5721400" y="2756899"/>
            <a:ext cx="3333392" cy="523220"/>
          </a:xfrm>
          <a:prstGeom prst="rect">
            <a:avLst/>
          </a:prstGeom>
          <a:noFill/>
        </p:spPr>
        <p:txBody>
          <a:bodyPr wrap="square">
            <a:spAutoFit/>
          </a:bodyPr>
          <a:lstStyle/>
          <a:p>
            <a:r>
              <a:rPr lang="en-US" altLang="zh-CN" sz="1400" dirty="0"/>
              <a:t>[101, 4926, 4013, 1010, 2256, 2382, 1010, 3691, </a:t>
            </a:r>
            <a:r>
              <a:rPr lang="en-US" altLang="zh-CN" sz="1400" dirty="0">
                <a:solidFill>
                  <a:srgbClr val="FF0000"/>
                </a:solidFill>
              </a:rPr>
              <a:t>12837,</a:t>
            </a:r>
            <a:r>
              <a:rPr lang="zh-CN" altLang="en-US" sz="1400" dirty="0">
                <a:solidFill>
                  <a:srgbClr val="FF0000"/>
                </a:solidFill>
              </a:rPr>
              <a:t> </a:t>
            </a:r>
            <a:r>
              <a:rPr lang="en-US" altLang="zh-CN" sz="1400" dirty="0">
                <a:solidFill>
                  <a:srgbClr val="FF0000"/>
                </a:solidFill>
              </a:rPr>
              <a:t>456 </a:t>
            </a:r>
            <a:r>
              <a:rPr lang="en-US" altLang="zh-CN" sz="1400" dirty="0"/>
              <a:t>102]</a:t>
            </a:r>
            <a:endParaRPr lang="zh-CN" altLang="en-US" sz="1400" dirty="0"/>
          </a:p>
        </p:txBody>
      </p:sp>
      <p:sp>
        <p:nvSpPr>
          <p:cNvPr id="19" name="下箭头 18">
            <a:extLst>
              <a:ext uri="{FF2B5EF4-FFF2-40B4-BE49-F238E27FC236}">
                <a16:creationId xmlns:a16="http://schemas.microsoft.com/office/drawing/2014/main" id="{25ED6A41-6D31-6C23-9EC9-5AFBEE8FF55E}"/>
              </a:ext>
            </a:extLst>
          </p:cNvPr>
          <p:cNvSpPr/>
          <p:nvPr/>
        </p:nvSpPr>
        <p:spPr bwMode="auto">
          <a:xfrm>
            <a:off x="6789964" y="3487229"/>
            <a:ext cx="451413" cy="593188"/>
          </a:xfrm>
          <a:prstGeom prst="downArrow">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9A1B7934-3339-0B76-FD87-D49A6974E1BA}"/>
              </a:ext>
            </a:extLst>
          </p:cNvPr>
          <p:cNvSpPr txBox="1"/>
          <p:nvPr/>
        </p:nvSpPr>
        <p:spPr>
          <a:xfrm>
            <a:off x="7482469" y="3552990"/>
            <a:ext cx="2310248" cy="461665"/>
          </a:xfrm>
          <a:prstGeom prst="rect">
            <a:avLst/>
          </a:prstGeom>
          <a:noFill/>
        </p:spPr>
        <p:txBody>
          <a:bodyPr wrap="none" rtlCol="0">
            <a:spAutoFit/>
          </a:bodyPr>
          <a:lstStyle/>
          <a:p>
            <a:r>
              <a:rPr kumimoji="1" lang="en-US" altLang="zh-CN" dirty="0"/>
              <a:t>Middle Padding</a:t>
            </a:r>
            <a:endParaRPr kumimoji="1" lang="zh-CN" altLang="en-US" dirty="0"/>
          </a:p>
        </p:txBody>
      </p:sp>
      <p:sp>
        <p:nvSpPr>
          <p:cNvPr id="21" name="文本框 20">
            <a:extLst>
              <a:ext uri="{FF2B5EF4-FFF2-40B4-BE49-F238E27FC236}">
                <a16:creationId xmlns:a16="http://schemas.microsoft.com/office/drawing/2014/main" id="{18CD69DE-B702-5D4B-F62D-5E4D8025FC98}"/>
              </a:ext>
            </a:extLst>
          </p:cNvPr>
          <p:cNvSpPr txBox="1"/>
          <p:nvPr/>
        </p:nvSpPr>
        <p:spPr>
          <a:xfrm>
            <a:off x="5721400" y="4115401"/>
            <a:ext cx="3333392" cy="523220"/>
          </a:xfrm>
          <a:prstGeom prst="rect">
            <a:avLst/>
          </a:prstGeom>
          <a:noFill/>
        </p:spPr>
        <p:txBody>
          <a:bodyPr wrap="square">
            <a:spAutoFit/>
          </a:bodyPr>
          <a:lstStyle/>
          <a:p>
            <a:r>
              <a:rPr lang="en-US" altLang="zh-CN" sz="1400" dirty="0"/>
              <a:t>[101, 4926, 4942, 1010, 2256, 2620, 1010, 3691, </a:t>
            </a:r>
            <a:r>
              <a:rPr lang="en-US" altLang="zh-CN" sz="1400" dirty="0">
                <a:solidFill>
                  <a:srgbClr val="FF0000"/>
                </a:solidFill>
              </a:rPr>
              <a:t>Null, 3152</a:t>
            </a:r>
            <a:r>
              <a:rPr lang="en-US" altLang="zh-CN" sz="1400" dirty="0"/>
              <a:t>, 102]</a:t>
            </a:r>
            <a:endParaRPr lang="zh-CN" altLang="en-US" sz="1400" dirty="0"/>
          </a:p>
        </p:txBody>
      </p:sp>
      <p:sp>
        <p:nvSpPr>
          <p:cNvPr id="22" name="文本框 21">
            <a:extLst>
              <a:ext uri="{FF2B5EF4-FFF2-40B4-BE49-F238E27FC236}">
                <a16:creationId xmlns:a16="http://schemas.microsoft.com/office/drawing/2014/main" id="{6672D974-A905-375A-FBC7-F30D80F2021C}"/>
              </a:ext>
            </a:extLst>
          </p:cNvPr>
          <p:cNvSpPr txBox="1"/>
          <p:nvPr/>
        </p:nvSpPr>
        <p:spPr>
          <a:xfrm>
            <a:off x="5721400" y="4713116"/>
            <a:ext cx="3333392" cy="523220"/>
          </a:xfrm>
          <a:prstGeom prst="rect">
            <a:avLst/>
          </a:prstGeom>
          <a:noFill/>
        </p:spPr>
        <p:txBody>
          <a:bodyPr wrap="square">
            <a:spAutoFit/>
          </a:bodyPr>
          <a:lstStyle/>
          <a:p>
            <a:r>
              <a:rPr lang="en-US" altLang="zh-CN" sz="1400" dirty="0"/>
              <a:t>[101, 4926, 4013, 1010, 2256, 2382, 1010, 3691, </a:t>
            </a:r>
            <a:r>
              <a:rPr lang="en-US" altLang="zh-CN" sz="1400" dirty="0">
                <a:solidFill>
                  <a:srgbClr val="FF0000"/>
                </a:solidFill>
              </a:rPr>
              <a:t>12837,</a:t>
            </a:r>
            <a:r>
              <a:rPr lang="zh-CN" altLang="en-US" sz="1400" dirty="0">
                <a:solidFill>
                  <a:srgbClr val="FF0000"/>
                </a:solidFill>
              </a:rPr>
              <a:t> </a:t>
            </a:r>
            <a:r>
              <a:rPr lang="en-US" altLang="zh-CN" sz="1400" dirty="0">
                <a:solidFill>
                  <a:srgbClr val="FF0000"/>
                </a:solidFill>
              </a:rPr>
              <a:t>456 </a:t>
            </a:r>
            <a:r>
              <a:rPr lang="en-US" altLang="zh-CN" sz="1400" dirty="0"/>
              <a:t>102]</a:t>
            </a:r>
            <a:endParaRPr lang="zh-CN" altLang="en-US" sz="1400" dirty="0"/>
          </a:p>
        </p:txBody>
      </p:sp>
      <p:sp>
        <p:nvSpPr>
          <p:cNvPr id="3" name="矩形 2">
            <a:extLst>
              <a:ext uri="{FF2B5EF4-FFF2-40B4-BE49-F238E27FC236}">
                <a16:creationId xmlns:a16="http://schemas.microsoft.com/office/drawing/2014/main" id="{6FA92B13-38D9-93D7-9542-690F7A586CD1}"/>
              </a:ext>
            </a:extLst>
          </p:cNvPr>
          <p:cNvSpPr/>
          <p:nvPr/>
        </p:nvSpPr>
        <p:spPr bwMode="auto">
          <a:xfrm>
            <a:off x="6774026" y="2366365"/>
            <a:ext cx="451413" cy="248695"/>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0937EA02-3DCC-9D73-7A2C-3EB7FB51BD95}"/>
              </a:ext>
            </a:extLst>
          </p:cNvPr>
          <p:cNvSpPr/>
          <p:nvPr/>
        </p:nvSpPr>
        <p:spPr bwMode="auto">
          <a:xfrm>
            <a:off x="6789963" y="3004619"/>
            <a:ext cx="920444" cy="275500"/>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7" name="矩形 6">
            <a:extLst>
              <a:ext uri="{FF2B5EF4-FFF2-40B4-BE49-F238E27FC236}">
                <a16:creationId xmlns:a16="http://schemas.microsoft.com/office/drawing/2014/main" id="{275D862A-25BD-0BE2-D9AF-F47D93B53D31}"/>
              </a:ext>
            </a:extLst>
          </p:cNvPr>
          <p:cNvSpPr/>
          <p:nvPr/>
        </p:nvSpPr>
        <p:spPr bwMode="auto">
          <a:xfrm>
            <a:off x="6781154" y="4353288"/>
            <a:ext cx="830929" cy="28533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A9D89BE4-BE66-83C2-AEDB-E66800E7B316}"/>
              </a:ext>
            </a:extLst>
          </p:cNvPr>
          <p:cNvSpPr/>
          <p:nvPr/>
        </p:nvSpPr>
        <p:spPr bwMode="auto">
          <a:xfrm>
            <a:off x="6781154" y="4974726"/>
            <a:ext cx="955845" cy="223878"/>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92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F598-146C-2F7C-D4C1-15A8E318A4F2}"/>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2E5C2C5A-A79A-B5EB-22CC-89A46854DD81}"/>
              </a:ext>
            </a:extLst>
          </p:cNvPr>
          <p:cNvPicPr>
            <a:picLocks noChangeAspect="1"/>
          </p:cNvPicPr>
          <p:nvPr/>
        </p:nvPicPr>
        <p:blipFill>
          <a:blip r:embed="rId3"/>
          <a:stretch>
            <a:fillRect/>
          </a:stretch>
        </p:blipFill>
        <p:spPr>
          <a:xfrm>
            <a:off x="2368550" y="1708178"/>
            <a:ext cx="4254500" cy="4508500"/>
          </a:xfrm>
          <a:prstGeom prst="rect">
            <a:avLst/>
          </a:prstGeom>
        </p:spPr>
      </p:pic>
      <p:sp>
        <p:nvSpPr>
          <p:cNvPr id="5" name="Rectangle 2">
            <a:extLst>
              <a:ext uri="{FF2B5EF4-FFF2-40B4-BE49-F238E27FC236}">
                <a16:creationId xmlns:a16="http://schemas.microsoft.com/office/drawing/2014/main" id="{8EF5BBA8-BA5D-2792-5FEF-90497CDCCAF2}"/>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Methodology</a:t>
            </a:r>
            <a:r>
              <a:rPr lang="zh-CN" altLang="en-US" sz="3200" dirty="0"/>
              <a:t> （</a:t>
            </a:r>
            <a:r>
              <a:rPr lang="en-US" altLang="zh-CN" sz="3200" dirty="0"/>
              <a:t>3</a:t>
            </a:r>
            <a:r>
              <a:rPr lang="zh-CN" altLang="en-US" sz="3200" dirty="0"/>
              <a:t>）</a:t>
            </a:r>
            <a:endParaRPr lang="de-CH" sz="3200" dirty="0"/>
          </a:p>
        </p:txBody>
      </p:sp>
      <p:sp>
        <p:nvSpPr>
          <p:cNvPr id="9" name="文本框 8">
            <a:extLst>
              <a:ext uri="{FF2B5EF4-FFF2-40B4-BE49-F238E27FC236}">
                <a16:creationId xmlns:a16="http://schemas.microsoft.com/office/drawing/2014/main" id="{CF3965B1-6B0A-973C-F0CB-D88B0D606FE6}"/>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013BF588-3F7C-2F88-FC72-E0F8E2C7BF0B}"/>
              </a:ext>
            </a:extLst>
          </p:cNvPr>
          <p:cNvSpPr txBox="1">
            <a:spLocks noChangeArrowheads="1"/>
          </p:cNvSpPr>
          <p:nvPr/>
        </p:nvSpPr>
        <p:spPr bwMode="auto">
          <a:xfrm>
            <a:off x="468246" y="1209028"/>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Tabula</a:t>
            </a:r>
            <a:endParaRPr lang="en-US" altLang="zh-CN" sz="1800" dirty="0">
              <a:solidFill>
                <a:srgbClr val="FF0000"/>
              </a:solidFill>
            </a:endParaRPr>
          </a:p>
        </p:txBody>
      </p:sp>
      <p:pic>
        <p:nvPicPr>
          <p:cNvPr id="16" name="图形 15" descr="放大镜 纯色填充">
            <a:extLst>
              <a:ext uri="{FF2B5EF4-FFF2-40B4-BE49-F238E27FC236}">
                <a16:creationId xmlns:a16="http://schemas.microsoft.com/office/drawing/2014/main" id="{172E838F-1762-EB32-58EA-238413CCE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6542" y="4365594"/>
            <a:ext cx="914400" cy="914400"/>
          </a:xfrm>
          <a:prstGeom prst="rect">
            <a:avLst/>
          </a:prstGeom>
        </p:spPr>
      </p:pic>
      <p:sp>
        <p:nvSpPr>
          <p:cNvPr id="17" name="文本框 16">
            <a:extLst>
              <a:ext uri="{FF2B5EF4-FFF2-40B4-BE49-F238E27FC236}">
                <a16:creationId xmlns:a16="http://schemas.microsoft.com/office/drawing/2014/main" id="{82889A87-0656-B268-7932-C100734E3755}"/>
              </a:ext>
            </a:extLst>
          </p:cNvPr>
          <p:cNvSpPr txBox="1"/>
          <p:nvPr/>
        </p:nvSpPr>
        <p:spPr>
          <a:xfrm>
            <a:off x="6791417" y="4634144"/>
            <a:ext cx="184731" cy="461665"/>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5484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C3E63-841C-4213-8661-E22746A77F4C}"/>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65E956A-E951-EFD2-81DF-F4508600354E}"/>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err="1"/>
              <a:t>Methodology</a:t>
            </a:r>
            <a:r>
              <a:rPr lang="zh-CN" altLang="en-US" sz="3200" dirty="0"/>
              <a:t> （</a:t>
            </a:r>
            <a:r>
              <a:rPr lang="en-US" altLang="zh-CN" sz="3200" dirty="0"/>
              <a:t>4</a:t>
            </a:r>
            <a:r>
              <a:rPr lang="zh-CN" altLang="en-US" sz="3200" dirty="0"/>
              <a:t>）</a:t>
            </a:r>
            <a:endParaRPr lang="de-CH" sz="3200" dirty="0"/>
          </a:p>
        </p:txBody>
      </p:sp>
      <p:sp>
        <p:nvSpPr>
          <p:cNvPr id="9" name="文本框 8">
            <a:extLst>
              <a:ext uri="{FF2B5EF4-FFF2-40B4-BE49-F238E27FC236}">
                <a16:creationId xmlns:a16="http://schemas.microsoft.com/office/drawing/2014/main" id="{9F98495D-E133-6E3E-9949-649A1F08D2C0}"/>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CA5BCADA-B7AF-EB71-876F-9E1566BCA666}"/>
              </a:ext>
            </a:extLst>
          </p:cNvPr>
          <p:cNvSpPr txBox="1">
            <a:spLocks noChangeArrowheads="1"/>
          </p:cNvSpPr>
          <p:nvPr/>
        </p:nvSpPr>
        <p:spPr bwMode="auto">
          <a:xfrm>
            <a:off x="468246" y="1209028"/>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Privacy enhancement methods ---- DP-SGD </a:t>
            </a:r>
            <a:endParaRPr lang="en-US" altLang="zh-CN" sz="1800" dirty="0">
              <a:solidFill>
                <a:srgbClr val="FF0000"/>
              </a:solidFill>
            </a:endParaRPr>
          </a:p>
        </p:txBody>
      </p:sp>
      <p:pic>
        <p:nvPicPr>
          <p:cNvPr id="14" name="图片 13">
            <a:extLst>
              <a:ext uri="{FF2B5EF4-FFF2-40B4-BE49-F238E27FC236}">
                <a16:creationId xmlns:a16="http://schemas.microsoft.com/office/drawing/2014/main" id="{3B0CB51F-2F27-2DBB-180E-8B09C88C887A}"/>
              </a:ext>
            </a:extLst>
          </p:cNvPr>
          <p:cNvPicPr>
            <a:picLocks noChangeAspect="1"/>
          </p:cNvPicPr>
          <p:nvPr/>
        </p:nvPicPr>
        <p:blipFill>
          <a:blip r:embed="rId3"/>
          <a:stretch>
            <a:fillRect/>
          </a:stretch>
        </p:blipFill>
        <p:spPr>
          <a:xfrm>
            <a:off x="7208395" y="2292131"/>
            <a:ext cx="1066800" cy="444500"/>
          </a:xfrm>
          <a:prstGeom prst="rect">
            <a:avLst/>
          </a:prstGeom>
        </p:spPr>
      </p:pic>
      <p:sp>
        <p:nvSpPr>
          <p:cNvPr id="2" name="文本框 1">
            <a:extLst>
              <a:ext uri="{FF2B5EF4-FFF2-40B4-BE49-F238E27FC236}">
                <a16:creationId xmlns:a16="http://schemas.microsoft.com/office/drawing/2014/main" id="{4C9E21CC-EBFE-B9D1-6675-EC5D0B53E637}"/>
              </a:ext>
            </a:extLst>
          </p:cNvPr>
          <p:cNvSpPr txBox="1"/>
          <p:nvPr/>
        </p:nvSpPr>
        <p:spPr>
          <a:xfrm>
            <a:off x="6544993" y="1830466"/>
            <a:ext cx="2393604" cy="369332"/>
          </a:xfrm>
          <a:prstGeom prst="rect">
            <a:avLst/>
          </a:prstGeom>
          <a:noFill/>
        </p:spPr>
        <p:txBody>
          <a:bodyPr wrap="square" rtlCol="0">
            <a:spAutoFit/>
          </a:bodyPr>
          <a:lstStyle/>
          <a:p>
            <a:r>
              <a:rPr kumimoji="1" lang="en-US" altLang="zh-CN" sz="1800" dirty="0"/>
              <a:t>Gaussian noise:</a:t>
            </a:r>
            <a:endParaRPr kumimoji="1" lang="zh-CN" altLang="en-US" sz="1800" dirty="0"/>
          </a:p>
        </p:txBody>
      </p:sp>
      <p:sp>
        <p:nvSpPr>
          <p:cNvPr id="3" name="文本框 2">
            <a:extLst>
              <a:ext uri="{FF2B5EF4-FFF2-40B4-BE49-F238E27FC236}">
                <a16:creationId xmlns:a16="http://schemas.microsoft.com/office/drawing/2014/main" id="{145D8160-FF65-FABE-8CC1-1F7F71ABCB37}"/>
              </a:ext>
            </a:extLst>
          </p:cNvPr>
          <p:cNvSpPr txBox="1"/>
          <p:nvPr/>
        </p:nvSpPr>
        <p:spPr>
          <a:xfrm>
            <a:off x="6544992" y="2828964"/>
            <a:ext cx="2832057" cy="369332"/>
          </a:xfrm>
          <a:prstGeom prst="rect">
            <a:avLst/>
          </a:prstGeom>
          <a:noFill/>
        </p:spPr>
        <p:txBody>
          <a:bodyPr wrap="square" rtlCol="0">
            <a:spAutoFit/>
          </a:bodyPr>
          <a:lstStyle/>
          <a:p>
            <a:r>
              <a:rPr kumimoji="1" lang="en-US" altLang="zh-CN" sz="1800" dirty="0"/>
              <a:t>Differential Privacy:</a:t>
            </a:r>
            <a:endParaRPr kumimoji="1" lang="zh-CN" altLang="en-US" sz="1800" dirty="0"/>
          </a:p>
        </p:txBody>
      </p:sp>
      <p:pic>
        <p:nvPicPr>
          <p:cNvPr id="6" name="图片 5">
            <a:extLst>
              <a:ext uri="{FF2B5EF4-FFF2-40B4-BE49-F238E27FC236}">
                <a16:creationId xmlns:a16="http://schemas.microsoft.com/office/drawing/2014/main" id="{F323E546-7A87-EF01-3E46-DDE139E06243}"/>
              </a:ext>
            </a:extLst>
          </p:cNvPr>
          <p:cNvPicPr>
            <a:picLocks noChangeAspect="1"/>
          </p:cNvPicPr>
          <p:nvPr/>
        </p:nvPicPr>
        <p:blipFill>
          <a:blip r:embed="rId4"/>
          <a:stretch>
            <a:fillRect/>
          </a:stretch>
        </p:blipFill>
        <p:spPr>
          <a:xfrm>
            <a:off x="6608470" y="3290629"/>
            <a:ext cx="2705100" cy="863600"/>
          </a:xfrm>
          <a:prstGeom prst="rect">
            <a:avLst/>
          </a:prstGeom>
        </p:spPr>
      </p:pic>
      <p:pic>
        <p:nvPicPr>
          <p:cNvPr id="8" name="图片 7">
            <a:extLst>
              <a:ext uri="{FF2B5EF4-FFF2-40B4-BE49-F238E27FC236}">
                <a16:creationId xmlns:a16="http://schemas.microsoft.com/office/drawing/2014/main" id="{7742B281-61C1-16D9-54FC-F4242034FDCC}"/>
              </a:ext>
            </a:extLst>
          </p:cNvPr>
          <p:cNvPicPr>
            <a:picLocks noChangeAspect="1"/>
          </p:cNvPicPr>
          <p:nvPr/>
        </p:nvPicPr>
        <p:blipFill>
          <a:blip r:embed="rId5"/>
          <a:stretch>
            <a:fillRect/>
          </a:stretch>
        </p:blipFill>
        <p:spPr>
          <a:xfrm>
            <a:off x="35630" y="2796466"/>
            <a:ext cx="2045400" cy="2124212"/>
          </a:xfrm>
          <a:prstGeom prst="rect">
            <a:avLst/>
          </a:prstGeom>
        </p:spPr>
      </p:pic>
      <p:sp>
        <p:nvSpPr>
          <p:cNvPr id="7" name="左大括号 6">
            <a:extLst>
              <a:ext uri="{FF2B5EF4-FFF2-40B4-BE49-F238E27FC236}">
                <a16:creationId xmlns:a16="http://schemas.microsoft.com/office/drawing/2014/main" id="{2F1596FF-AEF6-B60E-894E-D2255E7F1F3D}"/>
              </a:ext>
            </a:extLst>
          </p:cNvPr>
          <p:cNvSpPr/>
          <p:nvPr/>
        </p:nvSpPr>
        <p:spPr bwMode="auto">
          <a:xfrm>
            <a:off x="2141328" y="2473542"/>
            <a:ext cx="229348" cy="3524303"/>
          </a:xfrm>
          <a:prstGeom prst="leftBrac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EF8D25C8-5E4E-8941-9DB0-47843FDF138D}"/>
              </a:ext>
            </a:extLst>
          </p:cNvPr>
          <p:cNvSpPr txBox="1"/>
          <p:nvPr/>
        </p:nvSpPr>
        <p:spPr>
          <a:xfrm>
            <a:off x="6544991" y="4509839"/>
            <a:ext cx="321119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dirty="0"/>
              <a:t>Limited influence of individual data point</a:t>
            </a:r>
          </a:p>
          <a:p>
            <a:pPr marL="285750" indent="-285750">
              <a:buFont typeface="Arial" panose="020B0604020202020204" pitchFamily="34" charset="0"/>
              <a:buChar char="•"/>
            </a:pPr>
            <a:endParaRPr kumimoji="1" lang="en-US" altLang="zh-CN" sz="1600" dirty="0"/>
          </a:p>
          <a:p>
            <a:pPr marL="285750" indent="-285750">
              <a:buFont typeface="Arial" panose="020B0604020202020204" pitchFamily="34" charset="0"/>
              <a:buChar char="•"/>
            </a:pPr>
            <a:r>
              <a:rPr kumimoji="1" lang="en-US" altLang="zh-CN" sz="1600" dirty="0"/>
              <a:t>Inherently privacy-preserving</a:t>
            </a:r>
          </a:p>
          <a:p>
            <a:pPr marL="285750" indent="-285750">
              <a:buFont typeface="Arial" panose="020B0604020202020204" pitchFamily="34" charset="0"/>
              <a:buChar char="•"/>
            </a:pPr>
            <a:endParaRPr kumimoji="1" lang="en-US" altLang="zh-CN" sz="1600" dirty="0"/>
          </a:p>
          <a:p>
            <a:pPr marL="285750" indent="-285750">
              <a:buFont typeface="Arial" panose="020B0604020202020204" pitchFamily="34" charset="0"/>
              <a:buChar char="•"/>
            </a:pPr>
            <a:r>
              <a:rPr kumimoji="1" lang="en-US" altLang="zh-CN" sz="1600" dirty="0"/>
              <a:t>Easy control of noise</a:t>
            </a:r>
            <a:endParaRPr kumimoji="1" lang="zh-CN" altLang="en-US" sz="1600" dirty="0"/>
          </a:p>
        </p:txBody>
      </p:sp>
      <p:pic>
        <p:nvPicPr>
          <p:cNvPr id="13" name="图片 12">
            <a:extLst>
              <a:ext uri="{FF2B5EF4-FFF2-40B4-BE49-F238E27FC236}">
                <a16:creationId xmlns:a16="http://schemas.microsoft.com/office/drawing/2014/main" id="{235D9C5D-66E6-A135-AD65-D6D6A1CB55B2}"/>
              </a:ext>
            </a:extLst>
          </p:cNvPr>
          <p:cNvPicPr>
            <a:picLocks noChangeAspect="1"/>
          </p:cNvPicPr>
          <p:nvPr/>
        </p:nvPicPr>
        <p:blipFill>
          <a:blip r:embed="rId6"/>
          <a:stretch>
            <a:fillRect/>
          </a:stretch>
        </p:blipFill>
        <p:spPr>
          <a:xfrm>
            <a:off x="2354047" y="1954973"/>
            <a:ext cx="4145480" cy="4273931"/>
          </a:xfrm>
          <a:prstGeom prst="rect">
            <a:avLst/>
          </a:prstGeom>
        </p:spPr>
      </p:pic>
      <p:pic>
        <p:nvPicPr>
          <p:cNvPr id="15" name="图片 14">
            <a:extLst>
              <a:ext uri="{FF2B5EF4-FFF2-40B4-BE49-F238E27FC236}">
                <a16:creationId xmlns:a16="http://schemas.microsoft.com/office/drawing/2014/main" id="{FE7D88DD-A605-2D18-2FD3-4A7DA10606FD}"/>
              </a:ext>
            </a:extLst>
          </p:cNvPr>
          <p:cNvPicPr>
            <a:picLocks noChangeAspect="1"/>
          </p:cNvPicPr>
          <p:nvPr/>
        </p:nvPicPr>
        <p:blipFill>
          <a:blip r:embed="rId7"/>
          <a:stretch>
            <a:fillRect/>
          </a:stretch>
        </p:blipFill>
        <p:spPr>
          <a:xfrm>
            <a:off x="2326089" y="2007090"/>
            <a:ext cx="4282381" cy="4366115"/>
          </a:xfrm>
          <a:prstGeom prst="rect">
            <a:avLst/>
          </a:prstGeom>
        </p:spPr>
      </p:pic>
    </p:spTree>
    <p:extLst>
      <p:ext uri="{BB962C8B-B14F-4D97-AF65-F5344CB8AC3E}">
        <p14:creationId xmlns:p14="http://schemas.microsoft.com/office/powerpoint/2010/main" val="194924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EC6B5-2F41-FC00-0C93-CEFBB8D192CD}"/>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1F321E5D-F3CC-435E-D9F4-6E0424F8967A}"/>
              </a:ext>
            </a:extLst>
          </p:cNvPr>
          <p:cNvSpPr txBox="1">
            <a:spLocks noChangeArrowheads="1"/>
          </p:cNvSpPr>
          <p:nvPr/>
        </p:nvSpPr>
        <p:spPr bwMode="auto">
          <a:xfrm>
            <a:off x="468246" y="292087"/>
            <a:ext cx="5390293" cy="7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b="1" kern="1200">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anose="020B0604020202020204" pitchFamily="34" charset="0"/>
              </a:defRPr>
            </a:lvl2pPr>
            <a:lvl3pPr algn="ctr" rtl="0" eaLnBrk="0" fontAlgn="base" hangingPunct="0">
              <a:spcBef>
                <a:spcPct val="0"/>
              </a:spcBef>
              <a:spcAft>
                <a:spcPct val="0"/>
              </a:spcAft>
              <a:defRPr sz="3600" b="1">
                <a:solidFill>
                  <a:schemeClr val="accent2"/>
                </a:solidFill>
                <a:latin typeface="Arial" panose="020B0604020202020204" pitchFamily="34" charset="0"/>
              </a:defRPr>
            </a:lvl3pPr>
            <a:lvl4pPr algn="ctr" rtl="0" eaLnBrk="0" fontAlgn="base" hangingPunct="0">
              <a:spcBef>
                <a:spcPct val="0"/>
              </a:spcBef>
              <a:spcAft>
                <a:spcPct val="0"/>
              </a:spcAft>
              <a:defRPr sz="3600" b="1">
                <a:solidFill>
                  <a:schemeClr val="accent2"/>
                </a:solidFill>
                <a:latin typeface="Arial" panose="020B0604020202020204" pitchFamily="34" charset="0"/>
              </a:defRPr>
            </a:lvl4pPr>
            <a:lvl5pPr algn="ctr" rtl="0" eaLnBrk="0" fontAlgn="base" hangingPunct="0">
              <a:spcBef>
                <a:spcPct val="0"/>
              </a:spcBef>
              <a:spcAft>
                <a:spcPct val="0"/>
              </a:spcAft>
              <a:defRPr sz="3600" b="1">
                <a:solidFill>
                  <a:schemeClr val="accent2"/>
                </a:solidFill>
                <a:latin typeface="Arial" panose="020B0604020202020204" pitchFamily="34" charset="0"/>
              </a:defRPr>
            </a:lvl5pPr>
            <a:lvl6pPr marL="457200" algn="ctr" rtl="0" eaLnBrk="0" fontAlgn="base" hangingPunct="0">
              <a:spcBef>
                <a:spcPct val="0"/>
              </a:spcBef>
              <a:spcAft>
                <a:spcPct val="0"/>
              </a:spcAft>
              <a:defRPr sz="3600" b="1">
                <a:solidFill>
                  <a:schemeClr val="accent2"/>
                </a:solidFill>
                <a:latin typeface="Arial" panose="020B0604020202020204" pitchFamily="34" charset="0"/>
              </a:defRPr>
            </a:lvl6pPr>
            <a:lvl7pPr marL="914400" algn="ctr" rtl="0" eaLnBrk="0" fontAlgn="base" hangingPunct="0">
              <a:spcBef>
                <a:spcPct val="0"/>
              </a:spcBef>
              <a:spcAft>
                <a:spcPct val="0"/>
              </a:spcAft>
              <a:defRPr sz="3600" b="1">
                <a:solidFill>
                  <a:schemeClr val="accent2"/>
                </a:solidFill>
                <a:latin typeface="Arial" panose="020B0604020202020204" pitchFamily="34" charset="0"/>
              </a:defRPr>
            </a:lvl7pPr>
            <a:lvl8pPr marL="1371600" algn="ctr" rtl="0" eaLnBrk="0" fontAlgn="base" hangingPunct="0">
              <a:spcBef>
                <a:spcPct val="0"/>
              </a:spcBef>
              <a:spcAft>
                <a:spcPct val="0"/>
              </a:spcAft>
              <a:defRPr sz="3600" b="1">
                <a:solidFill>
                  <a:schemeClr val="accent2"/>
                </a:solidFill>
                <a:latin typeface="Arial" panose="020B0604020202020204" pitchFamily="34" charset="0"/>
              </a:defRPr>
            </a:lvl8pPr>
            <a:lvl9pPr marL="1828800" algn="ctr" rtl="0" eaLnBrk="0" fontAlgn="base" hangingPunct="0">
              <a:spcBef>
                <a:spcPct val="0"/>
              </a:spcBef>
              <a:spcAft>
                <a:spcPct val="0"/>
              </a:spcAft>
              <a:defRPr sz="3600" b="1">
                <a:solidFill>
                  <a:schemeClr val="accent2"/>
                </a:solidFill>
                <a:latin typeface="Arial" panose="020B0604020202020204" pitchFamily="34" charset="0"/>
              </a:defRPr>
            </a:lvl9pPr>
          </a:lstStyle>
          <a:p>
            <a:pPr algn="l"/>
            <a:r>
              <a:rPr lang="de-CH" sz="3200" dirty="0"/>
              <a:t>Experiments</a:t>
            </a:r>
            <a:endParaRPr lang="de-CH" sz="3200" dirty="0">
              <a:solidFill>
                <a:srgbClr val="FF0000"/>
              </a:solidFill>
            </a:endParaRPr>
          </a:p>
        </p:txBody>
      </p:sp>
      <p:sp>
        <p:nvSpPr>
          <p:cNvPr id="9" name="文本框 8">
            <a:extLst>
              <a:ext uri="{FF2B5EF4-FFF2-40B4-BE49-F238E27FC236}">
                <a16:creationId xmlns:a16="http://schemas.microsoft.com/office/drawing/2014/main" id="{0B6CC849-B70C-BE16-A737-8B36C6B9104D}"/>
              </a:ext>
            </a:extLst>
          </p:cNvPr>
          <p:cNvSpPr txBox="1"/>
          <p:nvPr/>
        </p:nvSpPr>
        <p:spPr>
          <a:xfrm>
            <a:off x="3625702" y="1041991"/>
            <a:ext cx="184731" cy="461665"/>
          </a:xfrm>
          <a:prstGeom prst="rect">
            <a:avLst/>
          </a:prstGeom>
          <a:noFill/>
        </p:spPr>
        <p:txBody>
          <a:bodyPr wrap="none" rtlCol="0">
            <a:spAutoFit/>
          </a:bodyPr>
          <a:lstStyle/>
          <a:p>
            <a:endParaRPr kumimoji="1" lang="zh-CN" altLang="en-US" dirty="0"/>
          </a:p>
        </p:txBody>
      </p:sp>
      <p:sp>
        <p:nvSpPr>
          <p:cNvPr id="4" name="TextBox 1">
            <a:extLst>
              <a:ext uri="{FF2B5EF4-FFF2-40B4-BE49-F238E27FC236}">
                <a16:creationId xmlns:a16="http://schemas.microsoft.com/office/drawing/2014/main" id="{C29E33A5-87CF-63FE-62A3-E4F3BF4DF3E4}"/>
              </a:ext>
            </a:extLst>
          </p:cNvPr>
          <p:cNvSpPr txBox="1">
            <a:spLocks noChangeArrowheads="1"/>
          </p:cNvSpPr>
          <p:nvPr/>
        </p:nvSpPr>
        <p:spPr bwMode="auto">
          <a:xfrm>
            <a:off x="468246" y="1209028"/>
            <a:ext cx="9209087" cy="49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ts val="3600"/>
              </a:lnSpc>
              <a:spcBef>
                <a:spcPct val="10000"/>
              </a:spcBef>
              <a:buSzPct val="65000"/>
              <a:buFont typeface="Wingdings" pitchFamily="2" charset="2"/>
              <a:buChar char="q"/>
              <a:defRPr sz="2800">
                <a:solidFill>
                  <a:schemeClr val="tx1"/>
                </a:solidFill>
                <a:latin typeface="Arial" panose="020B0604020202020204" pitchFamily="34" charset="0"/>
              </a:defRPr>
            </a:lvl1pPr>
            <a:lvl2pPr marL="800100" indent="-342900">
              <a:lnSpc>
                <a:spcPts val="3200"/>
              </a:lnSpc>
              <a:spcBef>
                <a:spcPct val="5000"/>
              </a:spcBef>
              <a:buChar char="–"/>
              <a:defRPr sz="2400">
                <a:solidFill>
                  <a:schemeClr val="tx1"/>
                </a:solidFill>
                <a:latin typeface="Arial" panose="020B0604020202020204" pitchFamily="34" charset="0"/>
              </a:defRPr>
            </a:lvl2pPr>
            <a:lvl3pPr marL="1143000" indent="-228600">
              <a:lnSpc>
                <a:spcPts val="2600"/>
              </a:lnSpc>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50000"/>
              </a:lnSpc>
              <a:spcBef>
                <a:spcPct val="0"/>
              </a:spcBef>
              <a:buSzTx/>
              <a:buFont typeface="Arial" panose="020B0604020202020204" pitchFamily="34" charset="0"/>
              <a:buChar char="•"/>
            </a:pPr>
            <a:r>
              <a:rPr lang="en-US" altLang="zh-CN" sz="2000" b="1" dirty="0"/>
              <a:t>Experiment Process</a:t>
            </a:r>
            <a:endParaRPr lang="en-US" altLang="zh-CN" sz="1800" dirty="0"/>
          </a:p>
        </p:txBody>
      </p:sp>
      <p:pic>
        <p:nvPicPr>
          <p:cNvPr id="2" name="图片 1">
            <a:extLst>
              <a:ext uri="{FF2B5EF4-FFF2-40B4-BE49-F238E27FC236}">
                <a16:creationId xmlns:a16="http://schemas.microsoft.com/office/drawing/2014/main" id="{850B1EF6-25C9-E3AF-EC80-4E9C8CA716E3}"/>
              </a:ext>
            </a:extLst>
          </p:cNvPr>
          <p:cNvPicPr>
            <a:picLocks noChangeAspect="1"/>
          </p:cNvPicPr>
          <p:nvPr/>
        </p:nvPicPr>
        <p:blipFill>
          <a:blip r:embed="rId3"/>
          <a:stretch>
            <a:fillRect/>
          </a:stretch>
        </p:blipFill>
        <p:spPr>
          <a:xfrm>
            <a:off x="1186589" y="1943604"/>
            <a:ext cx="7772400" cy="3978181"/>
          </a:xfrm>
          <a:prstGeom prst="rect">
            <a:avLst/>
          </a:prstGeom>
        </p:spPr>
      </p:pic>
    </p:spTree>
    <p:extLst>
      <p:ext uri="{BB962C8B-B14F-4D97-AF65-F5344CB8AC3E}">
        <p14:creationId xmlns:p14="http://schemas.microsoft.com/office/powerpoint/2010/main" val="176617272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3046</Words>
  <Application>Microsoft Macintosh PowerPoint</Application>
  <PresentationFormat>A4 纸张(210x297 毫米)</PresentationFormat>
  <Paragraphs>209</Paragraphs>
  <Slides>20</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Helvetica Black</vt:lpstr>
      <vt:lpstr>MS PGothic</vt:lpstr>
      <vt:lpstr>Arial</vt:lpstr>
      <vt:lpstr>Times New Roman</vt:lpstr>
      <vt:lpstr>Wingdings</vt:lpstr>
      <vt:lpstr>Default Design</vt:lpstr>
      <vt:lpstr>Enhancing the Privacy and Utility of Synthetic Datasets with Generative Machine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2024-09-19T09:44:53Z</dcterms:created>
  <dcterms:modified xsi:type="dcterms:W3CDTF">2025-01-24T15:21:34Z</dcterms:modified>
</cp:coreProperties>
</file>